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gif" ContentType="image/gif"/>
  <Default Extension="tiff" ContentType="image/tiff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4"/>
  </p:notesMasterIdLst>
  <p:handoutMasterIdLst>
    <p:handoutMasterId r:id="rId55"/>
  </p:handoutMasterIdLst>
  <p:sldIdLst>
    <p:sldId id="256" r:id="rId2"/>
    <p:sldId id="280" r:id="rId3"/>
    <p:sldId id="259" r:id="rId4"/>
    <p:sldId id="281" r:id="rId5"/>
    <p:sldId id="260" r:id="rId6"/>
    <p:sldId id="261" r:id="rId7"/>
    <p:sldId id="263" r:id="rId8"/>
    <p:sldId id="265" r:id="rId9"/>
    <p:sldId id="266" r:id="rId10"/>
    <p:sldId id="268" r:id="rId11"/>
    <p:sldId id="267" r:id="rId12"/>
    <p:sldId id="264" r:id="rId13"/>
    <p:sldId id="269" r:id="rId14"/>
    <p:sldId id="275" r:id="rId15"/>
    <p:sldId id="274" r:id="rId16"/>
    <p:sldId id="277" r:id="rId17"/>
    <p:sldId id="276" r:id="rId18"/>
    <p:sldId id="278" r:id="rId19"/>
    <p:sldId id="270" r:id="rId20"/>
    <p:sldId id="271" r:id="rId21"/>
    <p:sldId id="262" r:id="rId22"/>
    <p:sldId id="282" r:id="rId23"/>
    <p:sldId id="273" r:id="rId24"/>
    <p:sldId id="285" r:id="rId25"/>
    <p:sldId id="283" r:id="rId26"/>
    <p:sldId id="288" r:id="rId27"/>
    <p:sldId id="287" r:id="rId28"/>
    <p:sldId id="289" r:id="rId29"/>
    <p:sldId id="290" r:id="rId30"/>
    <p:sldId id="286" r:id="rId31"/>
    <p:sldId id="284" r:id="rId32"/>
    <p:sldId id="300" r:id="rId33"/>
    <p:sldId id="301" r:id="rId34"/>
    <p:sldId id="292" r:id="rId35"/>
    <p:sldId id="291" r:id="rId36"/>
    <p:sldId id="302" r:id="rId37"/>
    <p:sldId id="294" r:id="rId38"/>
    <p:sldId id="295" r:id="rId39"/>
    <p:sldId id="293" r:id="rId40"/>
    <p:sldId id="296" r:id="rId41"/>
    <p:sldId id="303" r:id="rId42"/>
    <p:sldId id="297" r:id="rId43"/>
    <p:sldId id="307" r:id="rId44"/>
    <p:sldId id="304" r:id="rId45"/>
    <p:sldId id="306" r:id="rId46"/>
    <p:sldId id="308" r:id="rId47"/>
    <p:sldId id="305" r:id="rId48"/>
    <p:sldId id="299" r:id="rId49"/>
    <p:sldId id="309" r:id="rId50"/>
    <p:sldId id="311" r:id="rId51"/>
    <p:sldId id="310" r:id="rId52"/>
    <p:sldId id="312" r:id="rId53"/>
  </p:sldIdLst>
  <p:sldSz cx="9144000" cy="6858000" type="screen4x3"/>
  <p:notesSz cx="6669088" cy="9926638"/>
  <p:embeddedFontLst>
    <p:embeddedFont>
      <p:font typeface="Maiandra GD" pitchFamily="34" charset="0"/>
      <p:regular r:id="rId56"/>
    </p:embeddedFont>
    <p:embeddedFont>
      <p:font typeface="Calibri" pitchFamily="34" charset="0"/>
      <p:regular r:id="rId57"/>
      <p:bold r:id="rId58"/>
      <p:italic r:id="rId59"/>
      <p:boldItalic r:id="rId60"/>
    </p:embeddedFont>
  </p:embeddedFontLst>
  <p:defaultTextStyle>
    <a:defPPr>
      <a:defRPr lang="fr-FR"/>
    </a:defPPr>
    <a:lvl1pPr algn="ctr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Maiandra GD" pitchFamily="34" charset="0"/>
        <a:ea typeface="+mn-ea"/>
        <a:cs typeface="Times New Roman" pitchFamily="18" charset="0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Maiandra GD" pitchFamily="34" charset="0"/>
        <a:ea typeface="+mn-ea"/>
        <a:cs typeface="Times New Roman" pitchFamily="18" charset="0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Maiandra GD" pitchFamily="34" charset="0"/>
        <a:ea typeface="+mn-ea"/>
        <a:cs typeface="Times New Roman" pitchFamily="18" charset="0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Maiandra GD" pitchFamily="34" charset="0"/>
        <a:ea typeface="+mn-ea"/>
        <a:cs typeface="Times New Roman" pitchFamily="18" charset="0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Maiandra GD" pitchFamily="34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kern="1200">
        <a:solidFill>
          <a:schemeClr val="tx2"/>
        </a:solidFill>
        <a:latin typeface="Maiandra GD" pitchFamily="34" charset="0"/>
        <a:ea typeface="+mn-ea"/>
        <a:cs typeface="Times New Roman" pitchFamily="18" charset="0"/>
      </a:defRPr>
    </a:lvl6pPr>
    <a:lvl7pPr marL="2743200" algn="l" defTabSz="914400" rtl="0" eaLnBrk="1" latinLnBrk="0" hangingPunct="1">
      <a:defRPr kern="1200">
        <a:solidFill>
          <a:schemeClr val="tx2"/>
        </a:solidFill>
        <a:latin typeface="Maiandra GD" pitchFamily="34" charset="0"/>
        <a:ea typeface="+mn-ea"/>
        <a:cs typeface="Times New Roman" pitchFamily="18" charset="0"/>
      </a:defRPr>
    </a:lvl7pPr>
    <a:lvl8pPr marL="3200400" algn="l" defTabSz="914400" rtl="0" eaLnBrk="1" latinLnBrk="0" hangingPunct="1">
      <a:defRPr kern="1200">
        <a:solidFill>
          <a:schemeClr val="tx2"/>
        </a:solidFill>
        <a:latin typeface="Maiandra GD" pitchFamily="34" charset="0"/>
        <a:ea typeface="+mn-ea"/>
        <a:cs typeface="Times New Roman" pitchFamily="18" charset="0"/>
      </a:defRPr>
    </a:lvl8pPr>
    <a:lvl9pPr marL="3657600" algn="l" defTabSz="914400" rtl="0" eaLnBrk="1" latinLnBrk="0" hangingPunct="1">
      <a:defRPr kern="1200">
        <a:solidFill>
          <a:schemeClr val="tx2"/>
        </a:solidFill>
        <a:latin typeface="Maiandra GD" pitchFamily="34" charset="0"/>
        <a:ea typeface="+mn-ea"/>
        <a:cs typeface="Times New Roman" pitchFamily="18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E2F5"/>
    <a:srgbClr val="C3D3EF"/>
    <a:srgbClr val="FFFF99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23" autoAdjust="0"/>
    <p:restoredTop sz="94624" autoAdjust="0"/>
  </p:normalViewPr>
  <p:slideViewPr>
    <p:cSldViewPr>
      <p:cViewPr>
        <p:scale>
          <a:sx n="69" d="100"/>
          <a:sy n="69" d="100"/>
        </p:scale>
        <p:origin x="-1122" y="-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146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1472747-54AB-471B-B44A-4CC0BCF19BA3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gif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tif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90838" cy="495300"/>
          </a:xfrm>
          <a:prstGeom prst="rect">
            <a:avLst/>
          </a:prstGeom>
        </p:spPr>
        <p:txBody>
          <a:bodyPr vert="horz" lIns="87545" tIns="43772" rIns="87545" bIns="43772" rtlCol="0"/>
          <a:lstStyle>
            <a:lvl1pPr algn="l">
              <a:defRPr sz="1100">
                <a:solidFill>
                  <a:schemeClr val="tx1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5300"/>
          </a:xfrm>
          <a:prstGeom prst="rect">
            <a:avLst/>
          </a:prstGeom>
        </p:spPr>
        <p:txBody>
          <a:bodyPr vert="horz" lIns="87545" tIns="43772" rIns="87545" bIns="43772" rtlCol="0"/>
          <a:lstStyle>
            <a:lvl1pPr algn="r">
              <a:defRPr sz="1100">
                <a:solidFill>
                  <a:schemeClr val="tx1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7545" tIns="43772" rIns="87545" bIns="43772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87545" tIns="43772" rIns="87545" bIns="43772" rtlCol="0">
            <a:normAutofit/>
          </a:bodyPr>
          <a:lstStyle/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890838" cy="495300"/>
          </a:xfrm>
          <a:prstGeom prst="rect">
            <a:avLst/>
          </a:prstGeom>
        </p:spPr>
        <p:txBody>
          <a:bodyPr vert="horz" lIns="87545" tIns="43772" rIns="87545" bIns="43772" rtlCol="0" anchor="b"/>
          <a:lstStyle>
            <a:lvl1pPr algn="l">
              <a:defRPr sz="1100">
                <a:solidFill>
                  <a:schemeClr val="tx1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778250" y="9429750"/>
            <a:ext cx="2889250" cy="495300"/>
          </a:xfrm>
          <a:prstGeom prst="rect">
            <a:avLst/>
          </a:prstGeom>
        </p:spPr>
        <p:txBody>
          <a:bodyPr vert="horz" lIns="87545" tIns="43772" rIns="87545" bIns="43772" rtlCol="0" anchor="b"/>
          <a:lstStyle>
            <a:lvl1pPr algn="r">
              <a:defRPr sz="1100">
                <a:solidFill>
                  <a:schemeClr val="tx1"/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F6921C1C-367C-4474-9D17-AD80900068B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Espace réservé de l'image des diapositives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fr-FR" smtClean="0"/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DC1E61-F1A2-4D8F-98AB-7D5740F9E8BA}" type="slidenum">
              <a:rPr lang="fr-FR" smtClean="0"/>
              <a:pPr/>
              <a:t>1</a:t>
            </a:fld>
            <a:endParaRPr lang="fr-FR" smtClean="0"/>
          </a:p>
        </p:txBody>
      </p:sp>
      <p:sp>
        <p:nvSpPr>
          <p:cNvPr id="16388" name="Espace réservé de la date 4"/>
          <p:cNvSpPr>
            <a:spLocks noGrp="1"/>
          </p:cNvSpPr>
          <p:nvPr>
            <p:ph type="dt" sz="quarter"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FR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C73A17-A3BA-4FF8-AA7D-8189F5B043B6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3F04A6-C1C1-4D65-84CF-9B1E25C86CE4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7A597A-105E-482C-800A-6EAEBFEA7B57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AD8B5E-488C-445C-A513-EED7DBBD1A6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858552-FAB8-4035-84D3-2858B0D6C345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59F0B2-464B-4825-BCAD-1A34BDA305C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AA077C-5C2E-4B84-9BA0-61E67D22ACF1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2CD439-F9C4-4591-929B-39F3BAA5C3E4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91F610-B083-42E3-B6CD-691B58D1F26B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AAB6B6-E178-48A5-971D-7CA921ADBCC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D5715D-E0FF-4A98-A7F9-8FDE63B8A534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EE2592-A44B-4F5A-9E49-860C92B5211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1B754F-2F69-4023-AC50-D22CEBB635E4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FAFBA2-702B-4FDD-BB4B-309C30CA3AB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03C05-2508-4A1E-92D0-325D8FD9DD41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EF97DF-FC68-4A66-8BAA-423DC5BE86EF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B0F645-721E-4C77-9D21-FCB489C8D757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E45637-A3A5-47A8-B550-3D6FB91A6CE2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5169FA-9A16-48AC-B190-A799BF39D729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B11A3A-D553-4B5C-B509-1C1271FA308E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fr-FR" noProof="0" smtClean="0"/>
              <a:t>Cliquez sur l'icône pour ajouter une image</a:t>
            </a:r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016528-53C2-4F66-9C49-43DEC4A75E07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B7311B-DFC4-4C84-9B5A-67625498E5B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1000">
              <a:srgbClr val="D7E2F5">
                <a:alpha val="20000"/>
              </a:srgb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smtClean="0"/>
              <a:t>Cliquez pour modifier le style du titre</a:t>
            </a:r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33F2D59C-800B-4479-9018-3134081C82CA}" type="datetimeFigureOut">
              <a:rPr lang="fr-FR"/>
              <a:pPr>
                <a:defRPr/>
              </a:pPr>
              <a:t>21/09/2012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EBA8A3C-DF2F-4848-92B0-D816BD972004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28.png"/><Relationship Id="rId4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19019" y="3592503"/>
            <a:ext cx="8715404" cy="132715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Bases de physiologie générale: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Notions de régulation des fonctions</a:t>
            </a:r>
          </a:p>
        </p:txBody>
      </p:sp>
      <p:sp>
        <p:nvSpPr>
          <p:cNvPr id="10" name="Titre 1"/>
          <p:cNvSpPr txBox="1">
            <a:spLocks/>
          </p:cNvSpPr>
          <p:nvPr/>
        </p:nvSpPr>
        <p:spPr>
          <a:xfrm>
            <a:off x="3224203" y="4884743"/>
            <a:ext cx="2571768" cy="164307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>
              <a:defRPr/>
            </a:pPr>
            <a:r>
              <a:rPr lang="fr-FR" sz="2800">
                <a:solidFill>
                  <a:schemeClr val="tx2"/>
                </a:solidFill>
                <a:latin typeface="Maiandra GD" pitchFamily="34" charset="0"/>
              </a:rPr>
              <a:t>Thierry JOLY</a:t>
            </a:r>
            <a:endParaRPr lang="fr-FR" sz="2000">
              <a:solidFill>
                <a:schemeClr val="tx2"/>
              </a:solidFill>
              <a:latin typeface="Maiandra GD" pitchFamily="34" charset="0"/>
            </a:endParaRPr>
          </a:p>
        </p:txBody>
      </p:sp>
      <p:pic>
        <p:nvPicPr>
          <p:cNvPr id="15368" name="Picture 15" descr="C:\Documents and Settings\Pascal SALVETTI\Bureau\logo ISARA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163" y="0"/>
            <a:ext cx="2684462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re 1"/>
          <p:cNvSpPr txBox="1">
            <a:spLocks/>
          </p:cNvSpPr>
          <p:nvPr/>
        </p:nvSpPr>
        <p:spPr>
          <a:xfrm>
            <a:off x="980216" y="1865313"/>
            <a:ext cx="6914987" cy="78579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 lnSpcReduction="10000"/>
          </a:bodyPr>
          <a:lstStyle/>
          <a:p>
            <a:pPr>
              <a:defRPr/>
            </a:pPr>
            <a:endParaRPr lang="fr-FR" sz="2400" b="1" dirty="0">
              <a:solidFill>
                <a:schemeClr val="tx2"/>
              </a:solidFill>
              <a:latin typeface="Maiandra GD" pitchFamily="34" charset="0"/>
            </a:endParaRPr>
          </a:p>
          <a:p>
            <a:pPr>
              <a:defRPr/>
            </a:pPr>
            <a:r>
              <a:rPr lang="fr-FR" sz="2400" b="1" dirty="0" smtClean="0">
                <a:solidFill>
                  <a:schemeClr val="tx2"/>
                </a:solidFill>
                <a:latin typeface="Maiandra GD" pitchFamily="34" charset="0"/>
              </a:rPr>
              <a:t>S3- BIOAP </a:t>
            </a:r>
            <a:r>
              <a:rPr lang="fr-FR" sz="2400" b="1" dirty="0">
                <a:solidFill>
                  <a:schemeClr val="tx2"/>
                </a:solidFill>
                <a:latin typeface="Maiandra GD" pitchFamily="34" charset="0"/>
              </a:rPr>
              <a:t>« Biologie </a:t>
            </a:r>
            <a:r>
              <a:rPr lang="fr-FR" sz="2400" b="1" dirty="0" smtClean="0">
                <a:solidFill>
                  <a:schemeClr val="tx2"/>
                </a:solidFill>
                <a:latin typeface="Maiandra GD" pitchFamily="34" charset="0"/>
              </a:rPr>
              <a:t>Appliquée»</a:t>
            </a:r>
            <a:r>
              <a:rPr lang="fr-FR" sz="2400" dirty="0" smtClean="0">
                <a:solidFill>
                  <a:schemeClr val="tx2"/>
                </a:solidFill>
                <a:latin typeface="Maiandra GD" pitchFamily="34" charset="0"/>
              </a:rPr>
              <a:t> </a:t>
            </a:r>
            <a:endParaRPr lang="fr-FR" sz="2400" dirty="0">
              <a:solidFill>
                <a:schemeClr val="tx2"/>
              </a:solidFill>
              <a:latin typeface="Maiandra G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C:\Documents and Settings\Pascal SALVETTI\Bureau\0365_001.TIF"/>
          <p:cNvPicPr/>
          <p:nvPr/>
        </p:nvPicPr>
        <p:blipFill>
          <a:blip r:embed="rId2" cstate="print"/>
          <a:srcRect l="1681" t="12784" r="55252" b="46591"/>
          <a:stretch>
            <a:fillRect/>
          </a:stretch>
        </p:blipFill>
        <p:spPr bwMode="auto">
          <a:xfrm>
            <a:off x="1000100" y="857232"/>
            <a:ext cx="6929486" cy="5572164"/>
          </a:xfrm>
          <a:prstGeom prst="round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1357290" y="142852"/>
            <a:ext cx="6643734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Réflexe </a:t>
            </a:r>
            <a:r>
              <a:rPr lang="fr-FR" sz="2400" u="dash" dirty="0" err="1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myotatique</a:t>
            </a: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rotulien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re 1"/>
          <p:cNvSpPr txBox="1">
            <a:spLocks/>
          </p:cNvSpPr>
          <p:nvPr/>
        </p:nvSpPr>
        <p:spPr>
          <a:xfrm>
            <a:off x="1357290" y="285728"/>
            <a:ext cx="6643734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Le réflexe </a:t>
            </a:r>
            <a:r>
              <a:rPr lang="fr-FR" sz="2400" u="dash" dirty="0" err="1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myotatique</a:t>
            </a:r>
            <a:endParaRPr lang="fr-FR" sz="2400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sp>
        <p:nvSpPr>
          <p:cNvPr id="6" name="Ellipse 5"/>
          <p:cNvSpPr/>
          <p:nvPr/>
        </p:nvSpPr>
        <p:spPr>
          <a:xfrm>
            <a:off x="4000500" y="2544763"/>
            <a:ext cx="714375" cy="71437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FR"/>
          </a:p>
        </p:txBody>
      </p:sp>
      <p:sp>
        <p:nvSpPr>
          <p:cNvPr id="27653" name="ZoneTexte 6"/>
          <p:cNvSpPr txBox="1">
            <a:spLocks noChangeArrowheads="1"/>
          </p:cNvSpPr>
          <p:nvPr/>
        </p:nvSpPr>
        <p:spPr bwMode="auto">
          <a:xfrm>
            <a:off x="4143375" y="2616200"/>
            <a:ext cx="4286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fr-FR" sz="2800" b="1">
                <a:solidFill>
                  <a:schemeClr val="tx1"/>
                </a:solidFill>
              </a:rPr>
              <a:t>∑</a:t>
            </a:r>
            <a:endParaRPr lang="fr-FR" sz="2800" b="1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7654" name="Rectangle 7"/>
          <p:cNvSpPr>
            <a:spLocks noChangeArrowheads="1"/>
          </p:cNvSpPr>
          <p:nvPr/>
        </p:nvSpPr>
        <p:spPr bwMode="auto">
          <a:xfrm>
            <a:off x="3214688" y="3259138"/>
            <a:ext cx="2286000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>
                <a:solidFill>
                  <a:schemeClr val="tx1"/>
                </a:solidFill>
              </a:rPr>
              <a:t>Point de sommation</a:t>
            </a:r>
          </a:p>
          <a:p>
            <a:pPr indent="-457200"/>
            <a:r>
              <a:rPr lang="fr-FR">
                <a:solidFill>
                  <a:schemeClr val="tx1"/>
                </a:solidFill>
              </a:rPr>
              <a:t>= </a:t>
            </a:r>
            <a:r>
              <a:rPr lang="fr-FR"/>
              <a:t>motoneurone</a:t>
            </a:r>
          </a:p>
        </p:txBody>
      </p:sp>
      <p:sp>
        <p:nvSpPr>
          <p:cNvPr id="27655" name="Rectangle 8"/>
          <p:cNvSpPr>
            <a:spLocks noChangeArrowheads="1"/>
          </p:cNvSpPr>
          <p:nvPr/>
        </p:nvSpPr>
        <p:spPr bwMode="auto">
          <a:xfrm>
            <a:off x="3071813" y="1071563"/>
            <a:ext cx="2643187" cy="954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Point de consigne =</a:t>
            </a:r>
          </a:p>
          <a:p>
            <a:pPr indent="-457200"/>
            <a:r>
              <a:rPr lang="fr-FR"/>
              <a:t>Système nerveux central</a:t>
            </a:r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  <p:sp>
        <p:nvSpPr>
          <p:cNvPr id="27656" name="Rectangle 9"/>
          <p:cNvSpPr>
            <a:spLocks noChangeArrowheads="1"/>
          </p:cNvSpPr>
          <p:nvPr/>
        </p:nvSpPr>
        <p:spPr bwMode="auto">
          <a:xfrm>
            <a:off x="3286125" y="4833938"/>
            <a:ext cx="2214563" cy="954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Variable régulée = </a:t>
            </a:r>
            <a:r>
              <a:rPr lang="fr-FR"/>
              <a:t>longueur du muscle</a:t>
            </a:r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  <p:sp>
        <p:nvSpPr>
          <p:cNvPr id="13" name="Double flèche verticale 12"/>
          <p:cNvSpPr/>
          <p:nvPr/>
        </p:nvSpPr>
        <p:spPr>
          <a:xfrm>
            <a:off x="4214813" y="2047875"/>
            <a:ext cx="285750" cy="428625"/>
          </a:xfrm>
          <a:prstGeom prst="up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FR"/>
          </a:p>
        </p:txBody>
      </p:sp>
      <p:sp>
        <p:nvSpPr>
          <p:cNvPr id="27658" name="Rectangle 13"/>
          <p:cNvSpPr>
            <a:spLocks noChangeArrowheads="1"/>
          </p:cNvSpPr>
          <p:nvPr/>
        </p:nvSpPr>
        <p:spPr bwMode="auto">
          <a:xfrm>
            <a:off x="214313" y="3690938"/>
            <a:ext cx="2214562" cy="954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Capteur = </a:t>
            </a:r>
            <a:r>
              <a:rPr lang="fr-FR"/>
              <a:t>fuseau neuromusculaire</a:t>
            </a:r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  <p:sp>
        <p:nvSpPr>
          <p:cNvPr id="27659" name="Rectangle 14"/>
          <p:cNvSpPr>
            <a:spLocks noChangeArrowheads="1"/>
          </p:cNvSpPr>
          <p:nvPr/>
        </p:nvSpPr>
        <p:spPr bwMode="auto">
          <a:xfrm>
            <a:off x="6572250" y="3690938"/>
            <a:ext cx="2214563" cy="954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Effecteur = </a:t>
            </a:r>
            <a:r>
              <a:rPr lang="fr-FR"/>
              <a:t>fibres musculaires</a:t>
            </a:r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  <p:cxnSp>
        <p:nvCxnSpPr>
          <p:cNvPr id="16" name="Connecteur en angle 24"/>
          <p:cNvCxnSpPr>
            <a:stCxn id="27658" idx="0"/>
            <a:endCxn id="6" idx="2"/>
          </p:cNvCxnSpPr>
          <p:nvPr/>
        </p:nvCxnSpPr>
        <p:spPr>
          <a:xfrm rot="5400000" flipH="1" flipV="1">
            <a:off x="2266156" y="1956594"/>
            <a:ext cx="788988" cy="2679700"/>
          </a:xfrm>
          <a:prstGeom prst="bentConnector2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en angle 24"/>
          <p:cNvCxnSpPr>
            <a:stCxn id="6" idx="6"/>
            <a:endCxn id="27659" idx="0"/>
          </p:cNvCxnSpPr>
          <p:nvPr/>
        </p:nvCxnSpPr>
        <p:spPr>
          <a:xfrm>
            <a:off x="4714875" y="2901950"/>
            <a:ext cx="2965450" cy="788988"/>
          </a:xfrm>
          <a:prstGeom prst="bentConnector2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en angle 24"/>
          <p:cNvCxnSpPr>
            <a:stCxn id="27659" idx="2"/>
            <a:endCxn id="27656" idx="3"/>
          </p:cNvCxnSpPr>
          <p:nvPr/>
        </p:nvCxnSpPr>
        <p:spPr>
          <a:xfrm rot="5400000">
            <a:off x="6257132" y="3888581"/>
            <a:ext cx="666750" cy="2179637"/>
          </a:xfrm>
          <a:prstGeom prst="bentConnector2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en angle 24"/>
          <p:cNvCxnSpPr>
            <a:stCxn id="27656" idx="1"/>
            <a:endCxn id="27658" idx="2"/>
          </p:cNvCxnSpPr>
          <p:nvPr/>
        </p:nvCxnSpPr>
        <p:spPr>
          <a:xfrm rot="10800000">
            <a:off x="1320800" y="4645025"/>
            <a:ext cx="1965325" cy="666750"/>
          </a:xfrm>
          <a:prstGeom prst="bentConnector2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64" name="Rectangle 20"/>
          <p:cNvSpPr>
            <a:spLocks noChangeArrowheads="1"/>
          </p:cNvSpPr>
          <p:nvPr/>
        </p:nvSpPr>
        <p:spPr bwMode="auto">
          <a:xfrm>
            <a:off x="5072063" y="2566988"/>
            <a:ext cx="22860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/>
              <a:t>Activité des fibres </a:t>
            </a:r>
            <a:r>
              <a:rPr lang="el-GR" sz="1600" i="1">
                <a:latin typeface="Calibri" pitchFamily="34" charset="0"/>
              </a:rPr>
              <a:t>α</a:t>
            </a:r>
            <a:endParaRPr lang="fr-FR" sz="1600" i="1"/>
          </a:p>
        </p:txBody>
      </p:sp>
      <p:sp>
        <p:nvSpPr>
          <p:cNvPr id="27665" name="Rectangle 21"/>
          <p:cNvSpPr>
            <a:spLocks noChangeArrowheads="1"/>
          </p:cNvSpPr>
          <p:nvPr/>
        </p:nvSpPr>
        <p:spPr bwMode="auto">
          <a:xfrm>
            <a:off x="6072188" y="5376863"/>
            <a:ext cx="17145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>
                <a:solidFill>
                  <a:schemeClr val="tx1"/>
                </a:solidFill>
              </a:rPr>
              <a:t>Point d’inversion</a:t>
            </a:r>
          </a:p>
        </p:txBody>
      </p:sp>
      <p:grpSp>
        <p:nvGrpSpPr>
          <p:cNvPr id="27666" name="Groupe 23"/>
          <p:cNvGrpSpPr>
            <a:grpSpLocks/>
          </p:cNvGrpSpPr>
          <p:nvPr/>
        </p:nvGrpSpPr>
        <p:grpSpPr bwMode="auto">
          <a:xfrm>
            <a:off x="5786438" y="5262563"/>
            <a:ext cx="357187" cy="523875"/>
            <a:chOff x="8001024" y="5477548"/>
            <a:chExt cx="357190" cy="523220"/>
          </a:xfrm>
        </p:grpSpPr>
        <p:sp>
          <p:nvSpPr>
            <p:cNvPr id="25" name="Ellipse 24"/>
            <p:cNvSpPr/>
            <p:nvPr/>
          </p:nvSpPr>
          <p:spPr>
            <a:xfrm>
              <a:off x="8072462" y="5644027"/>
              <a:ext cx="214315" cy="214045"/>
            </a:xfrm>
            <a:prstGeom prst="ellipse">
              <a:avLst/>
            </a:prstGeom>
            <a:noFill/>
            <a:ln w="127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27673" name="Rectangle 25"/>
            <p:cNvSpPr>
              <a:spLocks noChangeArrowheads="1"/>
            </p:cNvSpPr>
            <p:nvPr/>
          </p:nvSpPr>
          <p:spPr bwMode="auto">
            <a:xfrm>
              <a:off x="8001024" y="5477548"/>
              <a:ext cx="35719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 sz="2800"/>
                <a:t>-</a:t>
              </a:r>
            </a:p>
          </p:txBody>
        </p:sp>
      </p:grpSp>
      <p:sp>
        <p:nvSpPr>
          <p:cNvPr id="27667" name="Rectangle 42"/>
          <p:cNvSpPr>
            <a:spLocks noChangeArrowheads="1"/>
          </p:cNvSpPr>
          <p:nvPr/>
        </p:nvSpPr>
        <p:spPr bwMode="auto">
          <a:xfrm>
            <a:off x="5072063" y="2286000"/>
            <a:ext cx="22860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>
                <a:solidFill>
                  <a:schemeClr val="tx1"/>
                </a:solidFill>
              </a:rPr>
              <a:t>Signal d’erreur</a:t>
            </a:r>
          </a:p>
        </p:txBody>
      </p:sp>
      <p:sp>
        <p:nvSpPr>
          <p:cNvPr id="27668" name="Rectangle 43"/>
          <p:cNvSpPr>
            <a:spLocks noChangeArrowheads="1"/>
          </p:cNvSpPr>
          <p:nvPr/>
        </p:nvSpPr>
        <p:spPr bwMode="auto">
          <a:xfrm>
            <a:off x="1000125" y="5376863"/>
            <a:ext cx="22860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/>
              <a:t>Etirement</a:t>
            </a:r>
          </a:p>
        </p:txBody>
      </p:sp>
      <p:sp>
        <p:nvSpPr>
          <p:cNvPr id="27669" name="Rectangle 44"/>
          <p:cNvSpPr>
            <a:spLocks noChangeArrowheads="1"/>
          </p:cNvSpPr>
          <p:nvPr/>
        </p:nvSpPr>
        <p:spPr bwMode="auto">
          <a:xfrm>
            <a:off x="6072188" y="5591175"/>
            <a:ext cx="17145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/>
              <a:t>Contraction</a:t>
            </a:r>
          </a:p>
        </p:txBody>
      </p:sp>
      <p:sp>
        <p:nvSpPr>
          <p:cNvPr id="27670" name="Rectangle 45"/>
          <p:cNvSpPr>
            <a:spLocks noChangeArrowheads="1"/>
          </p:cNvSpPr>
          <p:nvPr/>
        </p:nvSpPr>
        <p:spPr bwMode="auto">
          <a:xfrm>
            <a:off x="1143000" y="2305050"/>
            <a:ext cx="22860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>
                <a:solidFill>
                  <a:schemeClr val="tx1"/>
                </a:solidFill>
              </a:rPr>
              <a:t>Signal de détection</a:t>
            </a:r>
          </a:p>
        </p:txBody>
      </p:sp>
      <p:sp>
        <p:nvSpPr>
          <p:cNvPr id="27671" name="Rectangle 26"/>
          <p:cNvSpPr>
            <a:spLocks noChangeArrowheads="1"/>
          </p:cNvSpPr>
          <p:nvPr/>
        </p:nvSpPr>
        <p:spPr bwMode="auto">
          <a:xfrm>
            <a:off x="1071563" y="2571750"/>
            <a:ext cx="22860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/>
              <a:t>Activité des fibres Ia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3143272" y="142852"/>
            <a:ext cx="2857488" cy="642942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Plan du cours</a:t>
            </a:r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285720" y="857232"/>
            <a:ext cx="6786610" cy="157163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>
              <a:buFontTx/>
              <a:buAutoNum type="arabicPeriod"/>
              <a:defRPr/>
            </a:pPr>
            <a:r>
              <a:rPr lang="fr-FR" sz="2400">
                <a:solidFill>
                  <a:schemeClr val="tx2"/>
                </a:solidFill>
                <a:latin typeface="Maiandra GD" pitchFamily="34" charset="0"/>
              </a:rPr>
              <a:t>La notion de régulation des fonctions</a:t>
            </a:r>
          </a:p>
          <a:p>
            <a:pPr marL="457200" indent="-457200" algn="l">
              <a:defRPr/>
            </a:pPr>
            <a:endParaRPr lang="fr-FR" sz="1000">
              <a:solidFill>
                <a:schemeClr val="tx2"/>
              </a:solidFill>
              <a:latin typeface="Maiandra GD" pitchFamily="34" charset="0"/>
            </a:endParaRPr>
          </a:p>
          <a:p>
            <a:pPr marL="457200" indent="-457200" algn="l">
              <a:defRPr/>
            </a:pPr>
            <a:r>
              <a:rPr lang="fr-FR" sz="2400">
                <a:solidFill>
                  <a:schemeClr val="tx2"/>
                </a:solidFill>
                <a:latin typeface="Maiandra GD" pitchFamily="34" charset="0"/>
              </a:rPr>
              <a:t>	</a:t>
            </a:r>
            <a:r>
              <a:rPr lang="fr-FR" sz="2000">
                <a:solidFill>
                  <a:srgbClr val="C6D9F1"/>
                </a:solidFill>
                <a:latin typeface="Maiandra GD" pitchFamily="34" charset="0"/>
              </a:rPr>
              <a:t>1.1. Principe de fonctionnement d’une régulation</a:t>
            </a:r>
          </a:p>
          <a:p>
            <a:pPr marL="457200" indent="-457200" algn="l">
              <a:defRPr/>
            </a:pP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	1.2. Importance fonctionnelle de différents paramètres</a:t>
            </a: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285720" y="2643182"/>
            <a:ext cx="8429684" cy="2143140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2. Un exemple de boucle de régulation: la pression artérielle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2.1. Généralités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2.2. Régulation rapide de la PA par voie nerveuse</a:t>
            </a:r>
            <a:endParaRPr lang="fr-FR" sz="2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  <a:ea typeface="+mj-ea"/>
              <a:cs typeface="+mj-cs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2.3. Régulation à moyen terme de la PA par voie mixte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2.4. Régulation à long terme de la PA par voie hormonale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/>
          <p:cNvSpPr txBox="1">
            <a:spLocks/>
          </p:cNvSpPr>
          <p:nvPr/>
        </p:nvSpPr>
        <p:spPr>
          <a:xfrm>
            <a:off x="2000232" y="357166"/>
            <a:ext cx="5500726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1.2.1. Le point de consigne</a:t>
            </a:r>
          </a:p>
        </p:txBody>
      </p:sp>
      <p:sp>
        <p:nvSpPr>
          <p:cNvPr id="13" name="Titre 1"/>
          <p:cNvSpPr txBox="1">
            <a:spLocks/>
          </p:cNvSpPr>
          <p:nvPr/>
        </p:nvSpPr>
        <p:spPr>
          <a:xfrm>
            <a:off x="285720" y="928670"/>
            <a:ext cx="7500990" cy="57150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Effet de la compartimentation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</a:t>
            </a:r>
            <a:r>
              <a:rPr lang="fr-FR" sz="16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(Ex: flux O</a:t>
            </a:r>
            <a:r>
              <a:rPr lang="fr-FR" sz="1600" baseline="-25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2</a:t>
            </a:r>
            <a:r>
              <a:rPr lang="fr-FR" sz="16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ou CO</a:t>
            </a:r>
            <a:r>
              <a:rPr lang="fr-FR" sz="1600" baseline="-25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2</a:t>
            </a:r>
            <a:r>
              <a:rPr lang="fr-FR" sz="16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dans l’organisme)</a:t>
            </a:r>
          </a:p>
        </p:txBody>
      </p:sp>
      <p:grpSp>
        <p:nvGrpSpPr>
          <p:cNvPr id="29703" name="Groupe 68"/>
          <p:cNvGrpSpPr>
            <a:grpSpLocks/>
          </p:cNvGrpSpPr>
          <p:nvPr/>
        </p:nvGrpSpPr>
        <p:grpSpPr bwMode="auto">
          <a:xfrm>
            <a:off x="857250" y="1785938"/>
            <a:ext cx="7929563" cy="4502150"/>
            <a:chOff x="785787" y="1785926"/>
            <a:chExt cx="7929617" cy="4502182"/>
          </a:xfrm>
        </p:grpSpPr>
        <p:sp>
          <p:nvSpPr>
            <p:cNvPr id="66" name="Rectangle 65"/>
            <p:cNvSpPr/>
            <p:nvPr/>
          </p:nvSpPr>
          <p:spPr>
            <a:xfrm>
              <a:off x="1714481" y="4500570"/>
              <a:ext cx="142876" cy="2143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15" name="Forme en L 14"/>
            <p:cNvSpPr/>
            <p:nvPr/>
          </p:nvSpPr>
          <p:spPr>
            <a:xfrm>
              <a:off x="1071539" y="3571876"/>
              <a:ext cx="3357586" cy="928695"/>
            </a:xfrm>
            <a:prstGeom prst="corner">
              <a:avLst>
                <a:gd name="adj1" fmla="val 16897"/>
                <a:gd name="adj2" fmla="val 26710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16" name="Connecteur droit 15"/>
            <p:cNvCxnSpPr/>
            <p:nvPr/>
          </p:nvCxnSpPr>
          <p:spPr>
            <a:xfrm rot="5400000">
              <a:off x="251589" y="3713959"/>
              <a:ext cx="1571636" cy="15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/>
            <p:cNvCxnSpPr/>
            <p:nvPr/>
          </p:nvCxnSpPr>
          <p:spPr>
            <a:xfrm rot="5400000">
              <a:off x="2823358" y="3642520"/>
              <a:ext cx="1428760" cy="15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>
            <a:xfrm rot="10800000">
              <a:off x="1036614" y="4500570"/>
              <a:ext cx="677868" cy="15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18"/>
            <p:cNvCxnSpPr/>
            <p:nvPr/>
          </p:nvCxnSpPr>
          <p:spPr>
            <a:xfrm rot="10800000">
              <a:off x="3536944" y="4357694"/>
              <a:ext cx="857256" cy="15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 rot="16200000" flipH="1">
              <a:off x="1858944" y="4035429"/>
              <a:ext cx="928695" cy="1588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711" name="ZoneTexte 20"/>
            <p:cNvSpPr txBox="1">
              <a:spLocks noChangeArrowheads="1"/>
            </p:cNvSpPr>
            <p:nvPr/>
          </p:nvSpPr>
          <p:spPr bwMode="auto">
            <a:xfrm>
              <a:off x="2322498" y="3845486"/>
              <a:ext cx="60642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tx1"/>
                  </a:solidFill>
                  <a:latin typeface="Arial" charset="0"/>
                </a:rPr>
                <a:t>H</a:t>
              </a:r>
              <a:r>
                <a:rPr lang="fr-FR" b="1" baseline="-25000">
                  <a:solidFill>
                    <a:schemeClr val="tx1"/>
                  </a:solidFill>
                  <a:latin typeface="Arial" charset="0"/>
                </a:rPr>
                <a:t>1</a:t>
              </a:r>
            </a:p>
          </p:txBody>
        </p:sp>
        <p:sp>
          <p:nvSpPr>
            <p:cNvPr id="29712" name="ZoneTexte 21"/>
            <p:cNvSpPr txBox="1">
              <a:spLocks noChangeArrowheads="1"/>
            </p:cNvSpPr>
            <p:nvPr/>
          </p:nvSpPr>
          <p:spPr bwMode="auto">
            <a:xfrm>
              <a:off x="1678762" y="2704066"/>
              <a:ext cx="60722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tx1"/>
                  </a:solidFill>
                  <a:latin typeface="Arial" charset="0"/>
                </a:rPr>
                <a:t>E</a:t>
              </a:r>
              <a:r>
                <a:rPr lang="fr-FR" b="1" baseline="-25000">
                  <a:solidFill>
                    <a:schemeClr val="tx1"/>
                  </a:solidFill>
                  <a:latin typeface="Arial" charset="0"/>
                </a:rPr>
                <a:t>1</a:t>
              </a:r>
            </a:p>
          </p:txBody>
        </p:sp>
        <p:sp>
          <p:nvSpPr>
            <p:cNvPr id="29713" name="ZoneTexte 22"/>
            <p:cNvSpPr txBox="1">
              <a:spLocks noChangeArrowheads="1"/>
            </p:cNvSpPr>
            <p:nvPr/>
          </p:nvSpPr>
          <p:spPr bwMode="auto">
            <a:xfrm>
              <a:off x="4929190" y="4000504"/>
              <a:ext cx="53499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tx1"/>
                  </a:solidFill>
                  <a:latin typeface="Arial" charset="0"/>
                </a:rPr>
                <a:t>S</a:t>
              </a:r>
              <a:r>
                <a:rPr lang="fr-FR" b="1" baseline="-25000">
                  <a:solidFill>
                    <a:schemeClr val="tx1"/>
                  </a:solidFill>
                  <a:latin typeface="Arial" charset="0"/>
                </a:rPr>
                <a:t>1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179490" y="2143116"/>
              <a:ext cx="142876" cy="21431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27" name="Connecteur droit 26"/>
            <p:cNvCxnSpPr>
              <a:stCxn id="25" idx="0"/>
            </p:cNvCxnSpPr>
            <p:nvPr/>
          </p:nvCxnSpPr>
          <p:spPr>
            <a:xfrm rot="5400000" flipH="1" flipV="1">
              <a:off x="1071539" y="1965314"/>
              <a:ext cx="357191" cy="15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eur droit 27"/>
            <p:cNvCxnSpPr/>
            <p:nvPr/>
          </p:nvCxnSpPr>
          <p:spPr>
            <a:xfrm rot="10800000">
              <a:off x="1250928" y="1785926"/>
              <a:ext cx="5249898" cy="1587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eur droit 28"/>
            <p:cNvCxnSpPr>
              <a:stCxn id="49" idx="0"/>
            </p:cNvCxnSpPr>
            <p:nvPr/>
          </p:nvCxnSpPr>
          <p:spPr>
            <a:xfrm rot="5400000" flipH="1" flipV="1">
              <a:off x="4786314" y="3500438"/>
              <a:ext cx="3427437" cy="1587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riangle isocèle 29"/>
            <p:cNvSpPr/>
            <p:nvPr/>
          </p:nvSpPr>
          <p:spPr>
            <a:xfrm>
              <a:off x="2000233" y="1785926"/>
              <a:ext cx="142876" cy="14287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31" name="Forme en L 30"/>
            <p:cNvSpPr/>
            <p:nvPr/>
          </p:nvSpPr>
          <p:spPr>
            <a:xfrm rot="16200000" flipH="1">
              <a:off x="911201" y="2232016"/>
              <a:ext cx="641355" cy="892181"/>
            </a:xfrm>
            <a:prstGeom prst="corner">
              <a:avLst>
                <a:gd name="adj1" fmla="val 26725"/>
                <a:gd name="adj2" fmla="val 3342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32" name="Connecteur droit 31"/>
            <p:cNvCxnSpPr/>
            <p:nvPr/>
          </p:nvCxnSpPr>
          <p:spPr>
            <a:xfrm rot="5400000">
              <a:off x="1357291" y="2678107"/>
              <a:ext cx="642942" cy="15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eur droit 32"/>
            <p:cNvCxnSpPr/>
            <p:nvPr/>
          </p:nvCxnSpPr>
          <p:spPr>
            <a:xfrm rot="16200000" flipH="1">
              <a:off x="1285852" y="2786058"/>
              <a:ext cx="42862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33"/>
            <p:cNvCxnSpPr/>
            <p:nvPr/>
          </p:nvCxnSpPr>
          <p:spPr>
            <a:xfrm rot="10800000" flipV="1">
              <a:off x="785787" y="2357430"/>
              <a:ext cx="28575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/>
            <p:cNvCxnSpPr/>
            <p:nvPr/>
          </p:nvCxnSpPr>
          <p:spPr>
            <a:xfrm rot="10800000" flipV="1">
              <a:off x="785787" y="2571744"/>
              <a:ext cx="71438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Flèche vers le bas 35"/>
            <p:cNvSpPr/>
            <p:nvPr/>
          </p:nvSpPr>
          <p:spPr>
            <a:xfrm>
              <a:off x="1500167" y="3071810"/>
              <a:ext cx="142876" cy="21431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37" name="Connecteur droit 36"/>
            <p:cNvCxnSpPr/>
            <p:nvPr/>
          </p:nvCxnSpPr>
          <p:spPr>
            <a:xfrm rot="10800000" flipV="1">
              <a:off x="1392216" y="2357430"/>
              <a:ext cx="28575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eur droit 37"/>
            <p:cNvCxnSpPr/>
            <p:nvPr/>
          </p:nvCxnSpPr>
          <p:spPr>
            <a:xfrm rot="5400000" flipH="1" flipV="1">
              <a:off x="965175" y="2249479"/>
              <a:ext cx="214315" cy="15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eur droit 38"/>
            <p:cNvCxnSpPr/>
            <p:nvPr/>
          </p:nvCxnSpPr>
          <p:spPr>
            <a:xfrm rot="5400000" flipH="1" flipV="1">
              <a:off x="1284265" y="2249479"/>
              <a:ext cx="214315" cy="15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Forme en L 39"/>
            <p:cNvSpPr/>
            <p:nvPr/>
          </p:nvSpPr>
          <p:spPr>
            <a:xfrm>
              <a:off x="4643438" y="5357826"/>
              <a:ext cx="3357586" cy="928694"/>
            </a:xfrm>
            <a:prstGeom prst="corner">
              <a:avLst>
                <a:gd name="adj1" fmla="val 16897"/>
                <a:gd name="adj2" fmla="val 26710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41" name="Connecteur droit 40"/>
            <p:cNvCxnSpPr/>
            <p:nvPr/>
          </p:nvCxnSpPr>
          <p:spPr>
            <a:xfrm rot="5400000">
              <a:off x="3857620" y="5500702"/>
              <a:ext cx="157163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41"/>
            <p:cNvCxnSpPr/>
            <p:nvPr/>
          </p:nvCxnSpPr>
          <p:spPr>
            <a:xfrm rot="5400000">
              <a:off x="6430182" y="5428470"/>
              <a:ext cx="1428760" cy="15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cteur droit 42"/>
            <p:cNvCxnSpPr/>
            <p:nvPr/>
          </p:nvCxnSpPr>
          <p:spPr>
            <a:xfrm rot="10800000">
              <a:off x="4643438" y="6286520"/>
              <a:ext cx="3357586" cy="15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43"/>
            <p:cNvCxnSpPr/>
            <p:nvPr/>
          </p:nvCxnSpPr>
          <p:spPr>
            <a:xfrm rot="10800000">
              <a:off x="7143768" y="6143644"/>
              <a:ext cx="857256" cy="15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/>
            <p:cNvCxnSpPr/>
            <p:nvPr/>
          </p:nvCxnSpPr>
          <p:spPr>
            <a:xfrm rot="16200000" flipH="1">
              <a:off x="5465769" y="5821380"/>
              <a:ext cx="928694" cy="1588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734" name="ZoneTexte 45"/>
            <p:cNvSpPr txBox="1">
              <a:spLocks noChangeArrowheads="1"/>
            </p:cNvSpPr>
            <p:nvPr/>
          </p:nvSpPr>
          <p:spPr bwMode="auto">
            <a:xfrm>
              <a:off x="5929322" y="5631436"/>
              <a:ext cx="57150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tx1"/>
                  </a:solidFill>
                  <a:latin typeface="Arial" charset="0"/>
                </a:rPr>
                <a:t>H</a:t>
              </a:r>
              <a:r>
                <a:rPr lang="fr-FR" b="1" baseline="-25000">
                  <a:solidFill>
                    <a:schemeClr val="tx1"/>
                  </a:solidFill>
                  <a:latin typeface="Arial" charset="0"/>
                </a:rPr>
                <a:t>2</a:t>
              </a:r>
            </a:p>
          </p:txBody>
        </p:sp>
        <p:sp>
          <p:nvSpPr>
            <p:cNvPr id="29735" name="ZoneTexte 47"/>
            <p:cNvSpPr txBox="1">
              <a:spLocks noChangeArrowheads="1"/>
            </p:cNvSpPr>
            <p:nvPr/>
          </p:nvSpPr>
          <p:spPr bwMode="auto">
            <a:xfrm>
              <a:off x="8072462" y="5715016"/>
              <a:ext cx="64294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tx1"/>
                  </a:solidFill>
                  <a:latin typeface="Arial" charset="0"/>
                </a:rPr>
                <a:t>S</a:t>
              </a:r>
              <a:r>
                <a:rPr lang="fr-FR" b="1" baseline="-25000">
                  <a:solidFill>
                    <a:schemeClr val="tx1"/>
                  </a:solidFill>
                  <a:latin typeface="Arial" charset="0"/>
                </a:rPr>
                <a:t>2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427800" y="5214950"/>
              <a:ext cx="142876" cy="21431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51" name="Flèche à angle droit 50"/>
            <p:cNvSpPr/>
            <p:nvPr/>
          </p:nvSpPr>
          <p:spPr>
            <a:xfrm flipV="1">
              <a:off x="4572001" y="4357694"/>
              <a:ext cx="428628" cy="428628"/>
            </a:xfrm>
            <a:prstGeom prst="bent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52" name="Flèche vers le bas 51"/>
            <p:cNvSpPr/>
            <p:nvPr/>
          </p:nvSpPr>
          <p:spPr>
            <a:xfrm rot="16200000">
              <a:off x="8197081" y="6090463"/>
              <a:ext cx="142876" cy="24923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57" name="Connecteur droit 56"/>
            <p:cNvCxnSpPr/>
            <p:nvPr/>
          </p:nvCxnSpPr>
          <p:spPr>
            <a:xfrm rot="10800000">
              <a:off x="1857357" y="4500570"/>
              <a:ext cx="2571768" cy="15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/>
            <p:cNvCxnSpPr/>
            <p:nvPr/>
          </p:nvCxnSpPr>
          <p:spPr>
            <a:xfrm rot="5400000" flipH="1" flipV="1">
              <a:off x="1608119" y="4606933"/>
              <a:ext cx="214314" cy="15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eur droit 63"/>
            <p:cNvCxnSpPr/>
            <p:nvPr/>
          </p:nvCxnSpPr>
          <p:spPr>
            <a:xfrm rot="5400000" flipH="1" flipV="1">
              <a:off x="1750995" y="4606933"/>
              <a:ext cx="214314" cy="15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742" name="ZoneTexte 66"/>
            <p:cNvSpPr txBox="1">
              <a:spLocks noChangeArrowheads="1"/>
            </p:cNvSpPr>
            <p:nvPr/>
          </p:nvSpPr>
          <p:spPr bwMode="auto">
            <a:xfrm>
              <a:off x="1250928" y="4774180"/>
              <a:ext cx="53499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tx1"/>
                  </a:solidFill>
                  <a:latin typeface="Arial" charset="0"/>
                </a:rPr>
                <a:t>S</a:t>
              </a:r>
              <a:r>
                <a:rPr lang="fr-FR" b="1" baseline="-25000">
                  <a:solidFill>
                    <a:schemeClr val="tx1"/>
                  </a:solidFill>
                  <a:latin typeface="Arial" charset="0"/>
                </a:rPr>
                <a:t>3</a:t>
              </a:r>
            </a:p>
          </p:txBody>
        </p:sp>
        <p:sp>
          <p:nvSpPr>
            <p:cNvPr id="68" name="Flèche vers le bas 67"/>
            <p:cNvSpPr/>
            <p:nvPr/>
          </p:nvSpPr>
          <p:spPr>
            <a:xfrm>
              <a:off x="1714481" y="4857760"/>
              <a:ext cx="142876" cy="2143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2" descr="C:\Documents and Settings\Pascal SALVETTI\Bureau\0376_001.jpg"/>
          <p:cNvPicPr>
            <a:picLocks noChangeAspect="1" noChangeArrowheads="1"/>
          </p:cNvPicPr>
          <p:nvPr/>
        </p:nvPicPr>
        <p:blipFill>
          <a:blip r:embed="rId2" cstate="print"/>
          <a:srcRect l="56186" t="42368" r="7474" b="17229"/>
          <a:stretch>
            <a:fillRect/>
          </a:stretch>
        </p:blipFill>
        <p:spPr bwMode="auto">
          <a:xfrm>
            <a:off x="1571625" y="1214438"/>
            <a:ext cx="5899150" cy="4643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1643042" y="428604"/>
            <a:ext cx="5786446" cy="57150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Relation entre les différents paramètres du système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Picture 3" descr="C:\Documents and Settings\Pascal SALVETTI\Bureau\0376_002.jpg"/>
          <p:cNvPicPr>
            <a:picLocks noChangeAspect="1" noChangeArrowheads="1"/>
          </p:cNvPicPr>
          <p:nvPr/>
        </p:nvPicPr>
        <p:blipFill>
          <a:blip r:embed="rId2" cstate="print"/>
          <a:srcRect l="53867" t="11794" r="5928" b="39069"/>
          <a:stretch>
            <a:fillRect/>
          </a:stretch>
        </p:blipFill>
        <p:spPr bwMode="auto">
          <a:xfrm>
            <a:off x="1357313" y="928688"/>
            <a:ext cx="6429375" cy="5564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9" name="Titre 1"/>
          <p:cNvSpPr txBox="1">
            <a:spLocks/>
          </p:cNvSpPr>
          <p:nvPr/>
        </p:nvSpPr>
        <p:spPr>
          <a:xfrm>
            <a:off x="1643042" y="285728"/>
            <a:ext cx="5786446" cy="57150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Définition graphique du point de consigne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285720" y="142852"/>
            <a:ext cx="4714908" cy="57150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Hypophyse et fonctionnement thyroïdien</a:t>
            </a:r>
            <a:endParaRPr lang="fr-FR" sz="1600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pic>
        <p:nvPicPr>
          <p:cNvPr id="32772" name="Picture 2" descr="C:\Documents and Settings\Pascal SALVETTI\Bureau\0377_001.jpg"/>
          <p:cNvPicPr>
            <a:picLocks noChangeAspect="1" noChangeArrowheads="1"/>
          </p:cNvPicPr>
          <p:nvPr/>
        </p:nvPicPr>
        <p:blipFill>
          <a:blip r:embed="rId2" cstate="print"/>
          <a:srcRect t="13081" r="8479" b="40547"/>
          <a:stretch>
            <a:fillRect/>
          </a:stretch>
        </p:blipFill>
        <p:spPr bwMode="auto">
          <a:xfrm>
            <a:off x="933450" y="1128713"/>
            <a:ext cx="6996113" cy="5014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2857488" y="-24"/>
            <a:ext cx="3286148" cy="57150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Relations entre T3-T4 et TSH</a:t>
            </a:r>
            <a:endParaRPr lang="fr-FR" sz="1600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grpSp>
        <p:nvGrpSpPr>
          <p:cNvPr id="33796" name="Groupe 108"/>
          <p:cNvGrpSpPr>
            <a:grpSpLocks/>
          </p:cNvGrpSpPr>
          <p:nvPr/>
        </p:nvGrpSpPr>
        <p:grpSpPr bwMode="auto">
          <a:xfrm>
            <a:off x="4608513" y="785813"/>
            <a:ext cx="3535362" cy="1928812"/>
            <a:chOff x="3894134" y="785794"/>
            <a:chExt cx="3535386" cy="1928826"/>
          </a:xfrm>
        </p:grpSpPr>
        <p:grpSp>
          <p:nvGrpSpPr>
            <p:cNvPr id="33838" name="Groupe 34"/>
            <p:cNvGrpSpPr>
              <a:grpSpLocks/>
            </p:cNvGrpSpPr>
            <p:nvPr/>
          </p:nvGrpSpPr>
          <p:grpSpPr bwMode="auto">
            <a:xfrm>
              <a:off x="3894134" y="785794"/>
              <a:ext cx="3535386" cy="1928826"/>
              <a:chOff x="4179886" y="1000108"/>
              <a:chExt cx="3535386" cy="1928826"/>
            </a:xfrm>
          </p:grpSpPr>
          <p:cxnSp>
            <p:nvCxnSpPr>
              <p:cNvPr id="15" name="Connecteur droit 14"/>
              <p:cNvCxnSpPr/>
              <p:nvPr/>
            </p:nvCxnSpPr>
            <p:spPr>
              <a:xfrm rot="10800000">
                <a:off x="5072067" y="2786058"/>
                <a:ext cx="1785949" cy="1588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stealt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Forme libre 20"/>
              <p:cNvSpPr/>
              <p:nvPr/>
            </p:nvSpPr>
            <p:spPr>
              <a:xfrm>
                <a:off x="5249868" y="1277922"/>
                <a:ext cx="1465272" cy="1365260"/>
              </a:xfrm>
              <a:custGeom>
                <a:avLst/>
                <a:gdLst>
                  <a:gd name="connsiteX0" fmla="*/ 0 w 1608083"/>
                  <a:gd name="connsiteY0" fmla="*/ 0 h 1813035"/>
                  <a:gd name="connsiteX1" fmla="*/ 457200 w 1608083"/>
                  <a:gd name="connsiteY1" fmla="*/ 315311 h 1813035"/>
                  <a:gd name="connsiteX2" fmla="*/ 1182414 w 1608083"/>
                  <a:gd name="connsiteY2" fmla="*/ 1545021 h 1813035"/>
                  <a:gd name="connsiteX3" fmla="*/ 1608083 w 1608083"/>
                  <a:gd name="connsiteY3" fmla="*/ 1813035 h 1813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08083" h="1813035">
                    <a:moveTo>
                      <a:pt x="0" y="0"/>
                    </a:moveTo>
                    <a:cubicBezTo>
                      <a:pt x="130065" y="28904"/>
                      <a:pt x="260131" y="57808"/>
                      <a:pt x="457200" y="315311"/>
                    </a:cubicBezTo>
                    <a:cubicBezTo>
                      <a:pt x="654269" y="572814"/>
                      <a:pt x="990600" y="1295400"/>
                      <a:pt x="1182414" y="1545021"/>
                    </a:cubicBezTo>
                    <a:cubicBezTo>
                      <a:pt x="1374228" y="1794642"/>
                      <a:pt x="1491155" y="1803838"/>
                      <a:pt x="1608083" y="1813035"/>
                    </a:cubicBezTo>
                  </a:path>
                </a:pathLst>
              </a:cu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33842" name="ZoneTexte 28"/>
              <p:cNvSpPr txBox="1">
                <a:spLocks noChangeArrowheads="1"/>
              </p:cNvSpPr>
              <p:nvPr/>
            </p:nvSpPr>
            <p:spPr bwMode="auto">
              <a:xfrm>
                <a:off x="6823092" y="2590380"/>
                <a:ext cx="892180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 b="1">
                    <a:solidFill>
                      <a:schemeClr val="tx1"/>
                    </a:solidFill>
                  </a:rPr>
                  <a:t>T3-T4</a:t>
                </a:r>
                <a:endParaRPr lang="fr-FR" sz="1600" b="1" baseline="-25000">
                  <a:solidFill>
                    <a:schemeClr val="tx1"/>
                  </a:solidFill>
                </a:endParaRPr>
              </a:p>
            </p:txBody>
          </p:sp>
          <p:sp>
            <p:nvSpPr>
              <p:cNvPr id="33843" name="ZoneTexte 30"/>
              <p:cNvSpPr txBox="1">
                <a:spLocks noChangeArrowheads="1"/>
              </p:cNvSpPr>
              <p:nvPr/>
            </p:nvSpPr>
            <p:spPr bwMode="auto">
              <a:xfrm>
                <a:off x="4179886" y="1000108"/>
                <a:ext cx="892180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 b="1">
                    <a:solidFill>
                      <a:schemeClr val="tx1"/>
                    </a:solidFill>
                  </a:rPr>
                  <a:t>TSH</a:t>
                </a:r>
                <a:endParaRPr lang="fr-FR" sz="1600" b="1" baseline="-250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4" name="Connecteur droit 13"/>
            <p:cNvCxnSpPr/>
            <p:nvPr/>
          </p:nvCxnSpPr>
          <p:spPr>
            <a:xfrm rot="5400000">
              <a:off x="3927471" y="1714488"/>
              <a:ext cx="1716100" cy="1588"/>
            </a:xfrm>
            <a:prstGeom prst="line">
              <a:avLst/>
            </a:prstGeom>
            <a:ln w="25400">
              <a:solidFill>
                <a:schemeClr val="tx1"/>
              </a:solidFill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797" name="Groupe 107"/>
          <p:cNvGrpSpPr>
            <a:grpSpLocks/>
          </p:cNvGrpSpPr>
          <p:nvPr/>
        </p:nvGrpSpPr>
        <p:grpSpPr bwMode="auto">
          <a:xfrm>
            <a:off x="357188" y="785813"/>
            <a:ext cx="3535362" cy="1981200"/>
            <a:chOff x="714348" y="785794"/>
            <a:chExt cx="3535386" cy="1981628"/>
          </a:xfrm>
        </p:grpSpPr>
        <p:cxnSp>
          <p:nvCxnSpPr>
            <p:cNvPr id="6" name="Connecteur droit 5"/>
            <p:cNvCxnSpPr/>
            <p:nvPr/>
          </p:nvCxnSpPr>
          <p:spPr>
            <a:xfrm rot="5400000">
              <a:off x="851487" y="1744057"/>
              <a:ext cx="1716459" cy="0"/>
            </a:xfrm>
            <a:prstGeom prst="line">
              <a:avLst/>
            </a:prstGeom>
            <a:ln w="25400">
              <a:solidFill>
                <a:schemeClr val="tx1"/>
              </a:solidFill>
              <a:head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cteur droit 7"/>
            <p:cNvCxnSpPr/>
            <p:nvPr/>
          </p:nvCxnSpPr>
          <p:spPr>
            <a:xfrm rot="10800000">
              <a:off x="1709717" y="2600698"/>
              <a:ext cx="1785950" cy="1588"/>
            </a:xfrm>
            <a:prstGeom prst="line">
              <a:avLst/>
            </a:prstGeom>
            <a:ln w="25400">
              <a:solidFill>
                <a:schemeClr val="tx1"/>
              </a:solidFill>
              <a:headEnd type="stealt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835" name="ZoneTexte 27"/>
            <p:cNvSpPr txBox="1">
              <a:spLocks noChangeArrowheads="1"/>
            </p:cNvSpPr>
            <p:nvPr/>
          </p:nvSpPr>
          <p:spPr bwMode="auto">
            <a:xfrm>
              <a:off x="714348" y="785794"/>
              <a:ext cx="8921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 b="1">
                  <a:solidFill>
                    <a:schemeClr val="tx1"/>
                  </a:solidFill>
                </a:rPr>
                <a:t>T3-T4</a:t>
              </a:r>
              <a:endParaRPr lang="fr-FR" sz="1600" b="1" baseline="-25000">
                <a:solidFill>
                  <a:schemeClr val="tx1"/>
                </a:solidFill>
              </a:endParaRPr>
            </a:p>
          </p:txBody>
        </p:sp>
        <p:sp>
          <p:nvSpPr>
            <p:cNvPr id="33836" name="ZoneTexte 29"/>
            <p:cNvSpPr txBox="1">
              <a:spLocks noChangeArrowheads="1"/>
            </p:cNvSpPr>
            <p:nvPr/>
          </p:nvSpPr>
          <p:spPr bwMode="auto">
            <a:xfrm>
              <a:off x="3357554" y="2428868"/>
              <a:ext cx="89218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 b="1">
                  <a:solidFill>
                    <a:schemeClr val="tx1"/>
                  </a:solidFill>
                </a:rPr>
                <a:t>TSH</a:t>
              </a:r>
              <a:endParaRPr lang="fr-FR" sz="1600" b="1" baseline="-25000">
                <a:solidFill>
                  <a:schemeClr val="tx1"/>
                </a:solidFill>
              </a:endParaRPr>
            </a:p>
          </p:txBody>
        </p:sp>
        <p:sp>
          <p:nvSpPr>
            <p:cNvPr id="39" name="Forme libre 38"/>
            <p:cNvSpPr/>
            <p:nvPr/>
          </p:nvSpPr>
          <p:spPr>
            <a:xfrm>
              <a:off x="1857356" y="1214512"/>
              <a:ext cx="1643073" cy="1286153"/>
            </a:xfrm>
            <a:custGeom>
              <a:avLst/>
              <a:gdLst>
                <a:gd name="connsiteX0" fmla="*/ 0 w 1749973"/>
                <a:gd name="connsiteY0" fmla="*/ 1292773 h 1292773"/>
                <a:gd name="connsiteX1" fmla="*/ 488731 w 1749973"/>
                <a:gd name="connsiteY1" fmla="*/ 693683 h 1292773"/>
                <a:gd name="connsiteX2" fmla="*/ 1056290 w 1749973"/>
                <a:gd name="connsiteY2" fmla="*/ 268014 h 1292773"/>
                <a:gd name="connsiteX3" fmla="*/ 1749973 w 1749973"/>
                <a:gd name="connsiteY3" fmla="*/ 0 h 1292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49973" h="1292773">
                  <a:moveTo>
                    <a:pt x="0" y="1292773"/>
                  </a:moveTo>
                  <a:cubicBezTo>
                    <a:pt x="156341" y="1078624"/>
                    <a:pt x="312683" y="864476"/>
                    <a:pt x="488731" y="693683"/>
                  </a:cubicBezTo>
                  <a:cubicBezTo>
                    <a:pt x="664779" y="522890"/>
                    <a:pt x="846083" y="383628"/>
                    <a:pt x="1056290" y="268014"/>
                  </a:cubicBezTo>
                  <a:cubicBezTo>
                    <a:pt x="1266497" y="152400"/>
                    <a:pt x="1508235" y="76200"/>
                    <a:pt x="1749973" y="0"/>
                  </a:cubicBezTo>
                </a:path>
              </a:pathLst>
            </a:cu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  <p:cxnSp>
        <p:nvCxnSpPr>
          <p:cNvPr id="45" name="Connecteur droit 44"/>
          <p:cNvCxnSpPr/>
          <p:nvPr/>
        </p:nvCxnSpPr>
        <p:spPr>
          <a:xfrm>
            <a:off x="2714625" y="4214813"/>
            <a:ext cx="2571750" cy="158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droit 45"/>
          <p:cNvCxnSpPr/>
          <p:nvPr/>
        </p:nvCxnSpPr>
        <p:spPr>
          <a:xfrm rot="5400000" flipH="1" flipV="1">
            <a:off x="4714082" y="4856956"/>
            <a:ext cx="1143000" cy="158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48"/>
          <p:cNvCxnSpPr/>
          <p:nvPr/>
        </p:nvCxnSpPr>
        <p:spPr>
          <a:xfrm rot="16200000" flipV="1">
            <a:off x="4374356" y="4555332"/>
            <a:ext cx="3175" cy="1751012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e 49"/>
          <p:cNvGrpSpPr>
            <a:grpSpLocks/>
          </p:cNvGrpSpPr>
          <p:nvPr/>
        </p:nvGrpSpPr>
        <p:grpSpPr bwMode="auto">
          <a:xfrm>
            <a:off x="1785938" y="2928938"/>
            <a:ext cx="5035550" cy="3571875"/>
            <a:chOff x="1785918" y="2928934"/>
            <a:chExt cx="5035584" cy="3571900"/>
          </a:xfrm>
        </p:grpSpPr>
        <p:grpSp>
          <p:nvGrpSpPr>
            <p:cNvPr id="33824" name="Groupe 42"/>
            <p:cNvGrpSpPr>
              <a:grpSpLocks/>
            </p:cNvGrpSpPr>
            <p:nvPr/>
          </p:nvGrpSpPr>
          <p:grpSpPr bwMode="auto">
            <a:xfrm>
              <a:off x="1785918" y="3429000"/>
              <a:ext cx="5035584" cy="3071834"/>
              <a:chOff x="1785918" y="3286124"/>
              <a:chExt cx="5035584" cy="3071834"/>
            </a:xfrm>
          </p:grpSpPr>
          <p:cxnSp>
            <p:nvCxnSpPr>
              <p:cNvPr id="22" name="Connecteur droit 21"/>
              <p:cNvCxnSpPr/>
              <p:nvPr/>
            </p:nvCxnSpPr>
            <p:spPr>
              <a:xfrm rot="5400000">
                <a:off x="1285852" y="4786321"/>
                <a:ext cx="2859107" cy="1588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necteur droit 22"/>
              <p:cNvCxnSpPr/>
              <p:nvPr/>
            </p:nvCxnSpPr>
            <p:spPr>
              <a:xfrm rot="10800000">
                <a:off x="2716199" y="6215081"/>
                <a:ext cx="3357585" cy="1587"/>
              </a:xfrm>
              <a:prstGeom prst="line">
                <a:avLst/>
              </a:prstGeom>
              <a:ln w="25400">
                <a:solidFill>
                  <a:schemeClr val="tx1"/>
                </a:solidFill>
                <a:headEnd type="stealt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828" name="ZoneTexte 35"/>
              <p:cNvSpPr txBox="1">
                <a:spLocks noChangeArrowheads="1"/>
              </p:cNvSpPr>
              <p:nvPr/>
            </p:nvSpPr>
            <p:spPr bwMode="auto">
              <a:xfrm>
                <a:off x="1785918" y="3286124"/>
                <a:ext cx="892180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 b="1">
                    <a:solidFill>
                      <a:schemeClr val="tx1"/>
                    </a:solidFill>
                  </a:rPr>
                  <a:t>T3-T4</a:t>
                </a:r>
                <a:endParaRPr lang="fr-FR" sz="1600" b="1" baseline="-25000">
                  <a:solidFill>
                    <a:schemeClr val="tx1"/>
                  </a:solidFill>
                </a:endParaRPr>
              </a:p>
            </p:txBody>
          </p:sp>
          <p:sp>
            <p:nvSpPr>
              <p:cNvPr id="33829" name="ZoneTexte 36"/>
              <p:cNvSpPr txBox="1">
                <a:spLocks noChangeArrowheads="1"/>
              </p:cNvSpPr>
              <p:nvPr/>
            </p:nvSpPr>
            <p:spPr bwMode="auto">
              <a:xfrm>
                <a:off x="5929322" y="6019404"/>
                <a:ext cx="892180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 b="1">
                    <a:solidFill>
                      <a:schemeClr val="tx1"/>
                    </a:solidFill>
                  </a:rPr>
                  <a:t>TSH</a:t>
                </a:r>
                <a:endParaRPr lang="fr-FR" sz="1600" b="1" baseline="-2500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3830" name="Groupe 41"/>
              <p:cNvGrpSpPr>
                <a:grpSpLocks/>
              </p:cNvGrpSpPr>
              <p:nvPr/>
            </p:nvGrpSpPr>
            <p:grpSpPr bwMode="auto">
              <a:xfrm>
                <a:off x="3143240" y="3857628"/>
                <a:ext cx="2500330" cy="2000263"/>
                <a:chOff x="3357554" y="4071943"/>
                <a:chExt cx="1643074" cy="1393769"/>
              </a:xfrm>
            </p:grpSpPr>
            <p:sp>
              <p:nvSpPr>
                <p:cNvPr id="34" name="Forme libre 33"/>
                <p:cNvSpPr/>
                <p:nvPr/>
              </p:nvSpPr>
              <p:spPr>
                <a:xfrm rot="16200000" flipV="1">
                  <a:off x="3564620" y="4029705"/>
                  <a:ext cx="1393770" cy="1478245"/>
                </a:xfrm>
                <a:custGeom>
                  <a:avLst/>
                  <a:gdLst>
                    <a:gd name="connsiteX0" fmla="*/ 0 w 1608083"/>
                    <a:gd name="connsiteY0" fmla="*/ 0 h 1813035"/>
                    <a:gd name="connsiteX1" fmla="*/ 457200 w 1608083"/>
                    <a:gd name="connsiteY1" fmla="*/ 315311 h 1813035"/>
                    <a:gd name="connsiteX2" fmla="*/ 1182414 w 1608083"/>
                    <a:gd name="connsiteY2" fmla="*/ 1545021 h 1813035"/>
                    <a:gd name="connsiteX3" fmla="*/ 1608083 w 1608083"/>
                    <a:gd name="connsiteY3" fmla="*/ 1813035 h 18130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08083" h="1813035">
                      <a:moveTo>
                        <a:pt x="0" y="0"/>
                      </a:moveTo>
                      <a:cubicBezTo>
                        <a:pt x="130065" y="28904"/>
                        <a:pt x="260131" y="57808"/>
                        <a:pt x="457200" y="315311"/>
                      </a:cubicBezTo>
                      <a:cubicBezTo>
                        <a:pt x="654269" y="572814"/>
                        <a:pt x="990600" y="1295400"/>
                        <a:pt x="1182414" y="1545021"/>
                      </a:cubicBezTo>
                      <a:cubicBezTo>
                        <a:pt x="1374228" y="1794642"/>
                        <a:pt x="1491155" y="1803838"/>
                        <a:pt x="1608083" y="1813035"/>
                      </a:cubicBezTo>
                    </a:path>
                  </a:pathLst>
                </a:custGeom>
                <a:ln w="254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fr-FR"/>
                </a:p>
              </p:txBody>
            </p:sp>
            <p:sp>
              <p:nvSpPr>
                <p:cNvPr id="40" name="Forme libre 39"/>
                <p:cNvSpPr/>
                <p:nvPr/>
              </p:nvSpPr>
              <p:spPr>
                <a:xfrm>
                  <a:off x="3357553" y="4143843"/>
                  <a:ext cx="1643074" cy="1285365"/>
                </a:xfrm>
                <a:custGeom>
                  <a:avLst/>
                  <a:gdLst>
                    <a:gd name="connsiteX0" fmla="*/ 0 w 1749973"/>
                    <a:gd name="connsiteY0" fmla="*/ 1292773 h 1292773"/>
                    <a:gd name="connsiteX1" fmla="*/ 488731 w 1749973"/>
                    <a:gd name="connsiteY1" fmla="*/ 693683 h 1292773"/>
                    <a:gd name="connsiteX2" fmla="*/ 1056290 w 1749973"/>
                    <a:gd name="connsiteY2" fmla="*/ 268014 h 1292773"/>
                    <a:gd name="connsiteX3" fmla="*/ 1749973 w 1749973"/>
                    <a:gd name="connsiteY3" fmla="*/ 0 h 1292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49973" h="1292773">
                      <a:moveTo>
                        <a:pt x="0" y="1292773"/>
                      </a:moveTo>
                      <a:cubicBezTo>
                        <a:pt x="156341" y="1078624"/>
                        <a:pt x="312683" y="864476"/>
                        <a:pt x="488731" y="693683"/>
                      </a:cubicBezTo>
                      <a:cubicBezTo>
                        <a:pt x="664779" y="522890"/>
                        <a:pt x="846083" y="383628"/>
                        <a:pt x="1056290" y="268014"/>
                      </a:cubicBezTo>
                      <a:cubicBezTo>
                        <a:pt x="1266497" y="152400"/>
                        <a:pt x="1508235" y="76200"/>
                        <a:pt x="1749973" y="0"/>
                      </a:cubicBezTo>
                    </a:path>
                  </a:pathLst>
                </a:custGeom>
                <a:ln w="254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fr-FR"/>
                </a:p>
              </p:txBody>
            </p:sp>
          </p:grpSp>
        </p:grpSp>
        <p:sp>
          <p:nvSpPr>
            <p:cNvPr id="110" name="Flèche vers le bas 109"/>
            <p:cNvSpPr/>
            <p:nvPr/>
          </p:nvSpPr>
          <p:spPr>
            <a:xfrm>
              <a:off x="4214809" y="2928934"/>
              <a:ext cx="785817" cy="71438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  <p:grpSp>
        <p:nvGrpSpPr>
          <p:cNvPr id="119" name="Groupe 118"/>
          <p:cNvGrpSpPr>
            <a:grpSpLocks/>
          </p:cNvGrpSpPr>
          <p:nvPr/>
        </p:nvGrpSpPr>
        <p:grpSpPr bwMode="auto">
          <a:xfrm>
            <a:off x="1536700" y="4357688"/>
            <a:ext cx="6821488" cy="2357437"/>
            <a:chOff x="1536680" y="4357694"/>
            <a:chExt cx="6821534" cy="2357454"/>
          </a:xfrm>
        </p:grpSpPr>
        <p:grpSp>
          <p:nvGrpSpPr>
            <p:cNvPr id="33803" name="Groupe 106"/>
            <p:cNvGrpSpPr>
              <a:grpSpLocks/>
            </p:cNvGrpSpPr>
            <p:nvPr/>
          </p:nvGrpSpPr>
          <p:grpSpPr bwMode="auto">
            <a:xfrm>
              <a:off x="3500430" y="4357694"/>
              <a:ext cx="4857784" cy="1071570"/>
              <a:chOff x="3500430" y="4214818"/>
              <a:chExt cx="4857784" cy="1071570"/>
            </a:xfrm>
          </p:grpSpPr>
          <p:grpSp>
            <p:nvGrpSpPr>
              <p:cNvPr id="33808" name="Groupe 105"/>
              <p:cNvGrpSpPr>
                <a:grpSpLocks/>
              </p:cNvGrpSpPr>
              <p:nvPr/>
            </p:nvGrpSpPr>
            <p:grpSpPr bwMode="auto">
              <a:xfrm>
                <a:off x="3500430" y="4214818"/>
                <a:ext cx="1358116" cy="1071570"/>
                <a:chOff x="3500430" y="4214818"/>
                <a:chExt cx="1358116" cy="1071570"/>
              </a:xfrm>
            </p:grpSpPr>
            <p:cxnSp>
              <p:nvCxnSpPr>
                <p:cNvPr id="53" name="Connecteur droit 52"/>
                <p:cNvCxnSpPr/>
                <p:nvPr/>
              </p:nvCxnSpPr>
              <p:spPr>
                <a:xfrm rot="16200000" flipH="1">
                  <a:off x="2964646" y="4750603"/>
                  <a:ext cx="1071570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Connecteur droit 55"/>
                <p:cNvCxnSpPr/>
                <p:nvPr/>
              </p:nvCxnSpPr>
              <p:spPr>
                <a:xfrm>
                  <a:off x="3500431" y="4214818"/>
                  <a:ext cx="1357321" cy="158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Connecteur droit 59"/>
                <p:cNvCxnSpPr/>
                <p:nvPr/>
              </p:nvCxnSpPr>
              <p:spPr>
                <a:xfrm rot="5400000" flipH="1" flipV="1">
                  <a:off x="4431505" y="4641065"/>
                  <a:ext cx="858843" cy="635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Connecteur droit 63"/>
                <p:cNvCxnSpPr/>
                <p:nvPr/>
              </p:nvCxnSpPr>
              <p:spPr>
                <a:xfrm rot="10800000">
                  <a:off x="3714744" y="5072074"/>
                  <a:ext cx="1143008" cy="158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Connecteur droit 66"/>
                <p:cNvCxnSpPr/>
                <p:nvPr/>
              </p:nvCxnSpPr>
              <p:spPr>
                <a:xfrm rot="5400000">
                  <a:off x="3408354" y="4765685"/>
                  <a:ext cx="612780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Connecteur droit 69"/>
                <p:cNvCxnSpPr/>
                <p:nvPr/>
              </p:nvCxnSpPr>
              <p:spPr>
                <a:xfrm flipV="1">
                  <a:off x="3714744" y="4429132"/>
                  <a:ext cx="774705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Connecteur droit 75"/>
                <p:cNvCxnSpPr/>
                <p:nvPr/>
              </p:nvCxnSpPr>
              <p:spPr>
                <a:xfrm rot="5400000">
                  <a:off x="4251323" y="4608521"/>
                  <a:ext cx="357190" cy="1588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Connecteur droit 78"/>
                <p:cNvCxnSpPr/>
                <p:nvPr/>
              </p:nvCxnSpPr>
              <p:spPr>
                <a:xfrm rot="10800000" flipV="1">
                  <a:off x="3929059" y="4857760"/>
                  <a:ext cx="500065" cy="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Connecteur droit 82"/>
                <p:cNvCxnSpPr/>
                <p:nvPr/>
              </p:nvCxnSpPr>
              <p:spPr>
                <a:xfrm rot="5400000">
                  <a:off x="3786977" y="4715678"/>
                  <a:ext cx="285752" cy="158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Connecteur droit 85"/>
                <p:cNvCxnSpPr/>
                <p:nvPr/>
              </p:nvCxnSpPr>
              <p:spPr>
                <a:xfrm>
                  <a:off x="3929059" y="4500570"/>
                  <a:ext cx="428628" cy="158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Connecteur droit 88"/>
                <p:cNvCxnSpPr/>
                <p:nvPr/>
              </p:nvCxnSpPr>
              <p:spPr>
                <a:xfrm rot="5400000">
                  <a:off x="4252117" y="4607727"/>
                  <a:ext cx="212727" cy="1587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Connecteur droit 93"/>
                <p:cNvCxnSpPr/>
                <p:nvPr/>
              </p:nvCxnSpPr>
              <p:spPr>
                <a:xfrm>
                  <a:off x="4143372" y="4714884"/>
                  <a:ext cx="214314" cy="1588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Connecteur droit 96"/>
                <p:cNvCxnSpPr/>
                <p:nvPr/>
              </p:nvCxnSpPr>
              <p:spPr>
                <a:xfrm rot="5400000">
                  <a:off x="4108447" y="4679958"/>
                  <a:ext cx="71439" cy="1588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809" name="ZoneTexte 99"/>
              <p:cNvSpPr txBox="1">
                <a:spLocks noChangeArrowheads="1"/>
              </p:cNvSpPr>
              <p:nvPr/>
            </p:nvSpPr>
            <p:spPr bwMode="auto">
              <a:xfrm>
                <a:off x="6143636" y="4500570"/>
                <a:ext cx="2214578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>
                    <a:solidFill>
                      <a:schemeClr val="tx1"/>
                    </a:solidFill>
                  </a:rPr>
                  <a:t>Point de consigne</a:t>
                </a:r>
                <a:endParaRPr lang="fr-FR" sz="1600" baseline="-250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3" name="Connecteur droit avec flèche 102"/>
              <p:cNvCxnSpPr/>
              <p:nvPr/>
            </p:nvCxnSpPr>
            <p:spPr>
              <a:xfrm rot="10800000">
                <a:off x="4143372" y="4643446"/>
                <a:ext cx="2214578" cy="158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2" name="Connecteur droit 111"/>
            <p:cNvCxnSpPr/>
            <p:nvPr/>
          </p:nvCxnSpPr>
          <p:spPr>
            <a:xfrm rot="5400000">
              <a:off x="3356761" y="5572934"/>
              <a:ext cx="1571636" cy="1587"/>
            </a:xfrm>
            <a:prstGeom prst="line">
              <a:avLst/>
            </a:prstGeom>
            <a:ln>
              <a:solidFill>
                <a:schemeClr val="tx1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cteur droit 112"/>
            <p:cNvCxnSpPr/>
            <p:nvPr/>
          </p:nvCxnSpPr>
          <p:spPr>
            <a:xfrm rot="10800000">
              <a:off x="2714613" y="4786322"/>
              <a:ext cx="1428760" cy="1587"/>
            </a:xfrm>
            <a:prstGeom prst="line">
              <a:avLst/>
            </a:prstGeom>
            <a:ln>
              <a:solidFill>
                <a:schemeClr val="tx1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806" name="ZoneTexte 115"/>
            <p:cNvSpPr txBox="1">
              <a:spLocks noChangeArrowheads="1"/>
            </p:cNvSpPr>
            <p:nvPr/>
          </p:nvSpPr>
          <p:spPr bwMode="auto">
            <a:xfrm>
              <a:off x="1536680" y="4590644"/>
              <a:ext cx="117793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</a:rPr>
                <a:t>[T3-T4]</a:t>
              </a:r>
              <a:r>
                <a:rPr lang="fr-FR" sz="1600" baseline="-25000">
                  <a:solidFill>
                    <a:schemeClr val="tx1"/>
                  </a:solidFill>
                </a:rPr>
                <a:t>eq</a:t>
              </a:r>
            </a:p>
          </p:txBody>
        </p:sp>
        <p:sp>
          <p:nvSpPr>
            <p:cNvPr id="33807" name="ZoneTexte 117"/>
            <p:cNvSpPr txBox="1">
              <a:spLocks noChangeArrowheads="1"/>
            </p:cNvSpPr>
            <p:nvPr/>
          </p:nvSpPr>
          <p:spPr bwMode="auto">
            <a:xfrm>
              <a:off x="3571868" y="6376594"/>
              <a:ext cx="117793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</a:rPr>
                <a:t>[TSH]</a:t>
              </a:r>
              <a:r>
                <a:rPr lang="fr-FR" sz="1600" baseline="-25000">
                  <a:solidFill>
                    <a:schemeClr val="tx1"/>
                  </a:solidFill>
                </a:rPr>
                <a:t>eq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2000232" y="357166"/>
            <a:ext cx="5500726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1.2.2. Gain et bande passante</a:t>
            </a:r>
          </a:p>
        </p:txBody>
      </p:sp>
      <p:pic>
        <p:nvPicPr>
          <p:cNvPr id="34820" name="Picture 2" descr="C:\Documents and Settings\Pascal SALVETTI\Bureau\0378_001.jpg"/>
          <p:cNvPicPr>
            <a:picLocks noChangeAspect="1" noChangeArrowheads="1"/>
          </p:cNvPicPr>
          <p:nvPr/>
        </p:nvPicPr>
        <p:blipFill>
          <a:blip r:embed="rId2" cstate="print"/>
          <a:srcRect l="39600" t="7167" r="32954" b="61383"/>
          <a:stretch>
            <a:fillRect/>
          </a:stretch>
        </p:blipFill>
        <p:spPr bwMode="auto">
          <a:xfrm>
            <a:off x="142875" y="1196975"/>
            <a:ext cx="3214688" cy="5210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3857620" y="2000240"/>
            <a:ext cx="4929222" cy="150019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► </a:t>
            </a:r>
            <a:r>
              <a:rPr lang="fr-FR" sz="2000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Gain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(pente de l’équation): </a:t>
            </a:r>
            <a:r>
              <a:rPr lang="fr-FR" sz="2000" i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S = a*E + b</a:t>
            </a:r>
          </a:p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2000" i="1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i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Gain A = O</a:t>
            </a:r>
            <a:r>
              <a:rPr lang="fr-FR" sz="2000" i="1" baseline="-25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1</a:t>
            </a:r>
            <a:r>
              <a:rPr lang="fr-FR" sz="2000" i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A</a:t>
            </a:r>
            <a:r>
              <a:rPr lang="fr-FR" sz="2000" i="1" baseline="-25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1</a:t>
            </a:r>
            <a:r>
              <a:rPr lang="fr-FR" sz="2000" i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/O</a:t>
            </a:r>
            <a:r>
              <a:rPr lang="fr-FR" sz="2000" i="1" baseline="-25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1</a:t>
            </a:r>
            <a:r>
              <a:rPr lang="fr-FR" sz="2000" i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B</a:t>
            </a:r>
            <a:r>
              <a:rPr lang="fr-FR" sz="2000" i="1" baseline="-25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1</a:t>
            </a:r>
            <a:endParaRPr lang="fr-FR" sz="1600" i="1" baseline="-25000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sp>
        <p:nvSpPr>
          <p:cNvPr id="16" name="Titre 1"/>
          <p:cNvSpPr txBox="1">
            <a:spLocks/>
          </p:cNvSpPr>
          <p:nvPr/>
        </p:nvSpPr>
        <p:spPr>
          <a:xfrm>
            <a:off x="3857620" y="4000504"/>
            <a:ext cx="5000660" cy="128588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► </a:t>
            </a:r>
            <a:r>
              <a:rPr lang="fr-FR" sz="2000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Bande passante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(BP) définit les limites de fonctionnement d’une régulation entre un minimum et un maximum</a:t>
            </a:r>
            <a:endParaRPr lang="fr-FR" sz="1600" i="1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2000232" y="357166"/>
            <a:ext cx="5500726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1.2.2. Gain et bande passante</a:t>
            </a:r>
          </a:p>
        </p:txBody>
      </p:sp>
      <p:pic>
        <p:nvPicPr>
          <p:cNvPr id="35844" name="Picture 2" descr="C:\Documents and Settings\Pascal SALVETTI\Bureau\0378_001.jpg"/>
          <p:cNvPicPr>
            <a:picLocks noChangeAspect="1" noChangeArrowheads="1"/>
          </p:cNvPicPr>
          <p:nvPr/>
        </p:nvPicPr>
        <p:blipFill>
          <a:blip r:embed="rId2" cstate="print"/>
          <a:srcRect l="39600" t="7167" r="32954" b="61383"/>
          <a:stretch>
            <a:fillRect/>
          </a:stretch>
        </p:blipFill>
        <p:spPr bwMode="auto">
          <a:xfrm>
            <a:off x="142875" y="1196975"/>
            <a:ext cx="3214688" cy="5210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35845" name="Picture 2" descr="C:\Documents and Settings\Pascal SALVETTI\Bureau\0378_001.jpg"/>
          <p:cNvPicPr>
            <a:picLocks noChangeAspect="1" noChangeArrowheads="1"/>
          </p:cNvPicPr>
          <p:nvPr/>
        </p:nvPicPr>
        <p:blipFill>
          <a:blip r:embed="rId2" cstate="print"/>
          <a:srcRect l="67046" t="7167" r="7402" b="61383"/>
          <a:stretch>
            <a:fillRect/>
          </a:stretch>
        </p:blipFill>
        <p:spPr bwMode="auto">
          <a:xfrm>
            <a:off x="3571875" y="1206500"/>
            <a:ext cx="3000375" cy="5222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grpSp>
        <p:nvGrpSpPr>
          <p:cNvPr id="15" name="Groupe 14"/>
          <p:cNvGrpSpPr>
            <a:grpSpLocks/>
          </p:cNvGrpSpPr>
          <p:nvPr/>
        </p:nvGrpSpPr>
        <p:grpSpPr bwMode="auto">
          <a:xfrm>
            <a:off x="3571875" y="1214438"/>
            <a:ext cx="5429250" cy="5214937"/>
            <a:chOff x="3571868" y="1214422"/>
            <a:chExt cx="5429224" cy="5214974"/>
          </a:xfrm>
        </p:grpSpPr>
        <p:sp>
          <p:nvSpPr>
            <p:cNvPr id="6" name="Rectangle 5"/>
            <p:cNvSpPr/>
            <p:nvPr/>
          </p:nvSpPr>
          <p:spPr>
            <a:xfrm>
              <a:off x="3571868" y="1214422"/>
              <a:ext cx="3000361" cy="5214974"/>
            </a:xfrm>
            <a:prstGeom prst="rect">
              <a:avLst/>
            </a:prstGeom>
            <a:noFill/>
            <a:ln w="444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7" name="Titre 1"/>
            <p:cNvSpPr txBox="1">
              <a:spLocks/>
            </p:cNvSpPr>
            <p:nvPr/>
          </p:nvSpPr>
          <p:spPr>
            <a:xfrm>
              <a:off x="6715140" y="1785926"/>
              <a:ext cx="2285952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marL="457200"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rgbClr val="FF0000"/>
                  </a:solidFill>
                  <a:latin typeface="Maiandra GD" pitchFamily="34" charset="0"/>
                  <a:ea typeface="+mj-ea"/>
                  <a:cs typeface="+mj-cs"/>
                </a:rPr>
                <a:t>Gain (A) &lt; Gain (B)</a:t>
              </a:r>
              <a:endParaRPr lang="fr-FR" sz="1600" dirty="0">
                <a:solidFill>
                  <a:srgbClr val="FF0000"/>
                </a:solidFill>
                <a:latin typeface="Maiandra GD" pitchFamily="34" charset="0"/>
                <a:ea typeface="+mj-ea"/>
                <a:cs typeface="+mj-cs"/>
              </a:endParaRPr>
            </a:p>
          </p:txBody>
        </p:sp>
        <p:sp>
          <p:nvSpPr>
            <p:cNvPr id="13" name="Titre 1"/>
            <p:cNvSpPr txBox="1">
              <a:spLocks/>
            </p:cNvSpPr>
            <p:nvPr/>
          </p:nvSpPr>
          <p:spPr>
            <a:xfrm>
              <a:off x="6858016" y="2285992"/>
              <a:ext cx="2071670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marL="457200"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rgbClr val="FF0000"/>
                  </a:solidFill>
                  <a:latin typeface="Maiandra GD" pitchFamily="34" charset="0"/>
                  <a:ea typeface="+mj-ea"/>
                  <a:cs typeface="+mj-cs"/>
                </a:rPr>
                <a:t>BP (A) &gt; BP (B)</a:t>
              </a:r>
              <a:endParaRPr lang="fr-FR" sz="1600" dirty="0">
                <a:solidFill>
                  <a:srgbClr val="FF0000"/>
                </a:solidFill>
                <a:latin typeface="Maiandra GD" pitchFamily="34" charset="0"/>
                <a:ea typeface="+mj-ea"/>
                <a:cs typeface="+mj-cs"/>
              </a:endParaRPr>
            </a:p>
          </p:txBody>
        </p:sp>
      </p:grpSp>
      <p:grpSp>
        <p:nvGrpSpPr>
          <p:cNvPr id="16" name="Groupe 15"/>
          <p:cNvGrpSpPr>
            <a:grpSpLocks/>
          </p:cNvGrpSpPr>
          <p:nvPr/>
        </p:nvGrpSpPr>
        <p:grpSpPr bwMode="auto">
          <a:xfrm>
            <a:off x="6715125" y="3143250"/>
            <a:ext cx="2428875" cy="2714625"/>
            <a:chOff x="6715140" y="3143248"/>
            <a:chExt cx="2428860" cy="2714644"/>
          </a:xfrm>
        </p:grpSpPr>
        <p:sp>
          <p:nvSpPr>
            <p:cNvPr id="8" name="Titre 1"/>
            <p:cNvSpPr txBox="1">
              <a:spLocks/>
            </p:cNvSpPr>
            <p:nvPr/>
          </p:nvSpPr>
          <p:spPr>
            <a:xfrm>
              <a:off x="6715140" y="3929066"/>
              <a:ext cx="2428860" cy="85725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rgbClr val="FF0000"/>
                  </a:solidFill>
                  <a:latin typeface="Maiandra GD" pitchFamily="34" charset="0"/>
                  <a:ea typeface="+mj-ea"/>
                  <a:cs typeface="+mj-cs"/>
                </a:rPr>
                <a:t>Système </a:t>
              </a:r>
              <a:r>
                <a:rPr lang="fr-FR" b="1" dirty="0">
                  <a:solidFill>
                    <a:srgbClr val="FF0000"/>
                  </a:solidFill>
                  <a:latin typeface="Maiandra GD" pitchFamily="34" charset="0"/>
                  <a:ea typeface="+mj-ea"/>
                  <a:cs typeface="+mj-cs"/>
                </a:rPr>
                <a:t>A</a:t>
              </a:r>
              <a:r>
                <a:rPr lang="fr-FR" dirty="0">
                  <a:solidFill>
                    <a:srgbClr val="FF0000"/>
                  </a:solidFill>
                  <a:latin typeface="Maiandra GD" pitchFamily="34" charset="0"/>
                  <a:ea typeface="+mj-ea"/>
                  <a:cs typeface="+mj-cs"/>
                </a:rPr>
                <a:t> efficace pour une gamme de valeur large</a:t>
              </a:r>
            </a:p>
          </p:txBody>
        </p:sp>
        <p:sp>
          <p:nvSpPr>
            <p:cNvPr id="9" name="Flèche vers le bas 8"/>
            <p:cNvSpPr/>
            <p:nvPr/>
          </p:nvSpPr>
          <p:spPr>
            <a:xfrm>
              <a:off x="7643822" y="3143248"/>
              <a:ext cx="428622" cy="500067"/>
            </a:xfrm>
            <a:prstGeom prst="downArrow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14" name="Titre 1"/>
            <p:cNvSpPr txBox="1">
              <a:spLocks/>
            </p:cNvSpPr>
            <p:nvPr/>
          </p:nvSpPr>
          <p:spPr>
            <a:xfrm>
              <a:off x="6715140" y="5072074"/>
              <a:ext cx="2357454" cy="78581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rgbClr val="FF0000"/>
                  </a:solidFill>
                  <a:latin typeface="Maiandra GD" pitchFamily="34" charset="0"/>
                  <a:ea typeface="+mj-ea"/>
                  <a:cs typeface="+mj-cs"/>
                </a:rPr>
                <a:t>Système </a:t>
              </a:r>
              <a:r>
                <a:rPr lang="fr-FR" b="1" dirty="0">
                  <a:solidFill>
                    <a:srgbClr val="FF0000"/>
                  </a:solidFill>
                  <a:latin typeface="Maiandra GD" pitchFamily="34" charset="0"/>
                  <a:ea typeface="+mj-ea"/>
                  <a:cs typeface="+mj-cs"/>
                </a:rPr>
                <a:t>B</a:t>
              </a:r>
              <a:r>
                <a:rPr lang="fr-FR" dirty="0">
                  <a:solidFill>
                    <a:srgbClr val="FF0000"/>
                  </a:solidFill>
                  <a:latin typeface="Maiandra GD" pitchFamily="34" charset="0"/>
                  <a:ea typeface="+mj-ea"/>
                  <a:cs typeface="+mj-cs"/>
                </a:rPr>
                <a:t> efficace pour une gamme de valeur restreinte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3143272" y="142852"/>
            <a:ext cx="2857488" cy="642942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Plan du cours</a:t>
            </a:r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285720" y="857232"/>
            <a:ext cx="6786610" cy="157163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>
              <a:buFontTx/>
              <a:buAutoNum type="arabicPeriod"/>
              <a:defRPr/>
            </a:pPr>
            <a:r>
              <a:rPr lang="fr-FR" sz="2400">
                <a:solidFill>
                  <a:schemeClr val="tx2"/>
                </a:solidFill>
                <a:latin typeface="Maiandra GD" pitchFamily="34" charset="0"/>
              </a:rPr>
              <a:t>La notion de régulation des fonctions</a:t>
            </a:r>
          </a:p>
          <a:p>
            <a:pPr marL="457200" indent="-457200" algn="l">
              <a:defRPr/>
            </a:pPr>
            <a:endParaRPr lang="fr-FR" sz="1000">
              <a:solidFill>
                <a:schemeClr val="tx2"/>
              </a:solidFill>
              <a:latin typeface="Maiandra GD" pitchFamily="34" charset="0"/>
            </a:endParaRPr>
          </a:p>
          <a:p>
            <a:pPr marL="457200" indent="-457200" algn="l">
              <a:defRPr/>
            </a:pPr>
            <a:r>
              <a:rPr lang="fr-FR" sz="2400">
                <a:solidFill>
                  <a:schemeClr val="tx2"/>
                </a:solidFill>
                <a:latin typeface="Maiandra GD" pitchFamily="34" charset="0"/>
              </a:rPr>
              <a:t>	</a:t>
            </a: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1.1. Principe de fonctionnement d’une régulation</a:t>
            </a:r>
          </a:p>
          <a:p>
            <a:pPr marL="457200" indent="-457200" algn="l">
              <a:defRPr/>
            </a:pP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	1.2. Importance fonctionnelle de différents paramètres</a:t>
            </a: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285720" y="2643182"/>
            <a:ext cx="8429684" cy="2143140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2. Un exemple de boucle de régulation: la pression artérielle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2.1. Généralités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	2.2. Régulation rapide de la PA par voie nerveuse</a:t>
            </a:r>
            <a:endParaRPr lang="fr-FR" sz="2000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	2.3. Régulation à moyen terme de la PA par voie mixte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	2.4. Régulation à long terme de la PA par voie hormonale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2000232" y="357166"/>
            <a:ext cx="5500726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1.2.3. Réponse dynamique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87443" y="1098268"/>
            <a:ext cx="8098090" cy="375199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La réponse dynamique 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est une réponse transitoire lors d’une variation brusque d’un paramètre qui se traduit généralement par un dépassement (= </a:t>
            </a:r>
            <a:r>
              <a:rPr lang="fr-FR" sz="2000" dirty="0" err="1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overshoot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) </a:t>
            </a:r>
            <a:endParaRPr lang="fr-FR" sz="1600" i="1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grpSp>
        <p:nvGrpSpPr>
          <p:cNvPr id="16" name="Groupe 15"/>
          <p:cNvGrpSpPr>
            <a:grpSpLocks/>
          </p:cNvGrpSpPr>
          <p:nvPr/>
        </p:nvGrpSpPr>
        <p:grpSpPr bwMode="auto">
          <a:xfrm>
            <a:off x="971550" y="2205038"/>
            <a:ext cx="7270750" cy="3887787"/>
            <a:chOff x="71406" y="1785926"/>
            <a:chExt cx="8358246" cy="4786346"/>
          </a:xfrm>
        </p:grpSpPr>
        <p:grpSp>
          <p:nvGrpSpPr>
            <p:cNvPr id="36872" name="Groupe 12"/>
            <p:cNvGrpSpPr>
              <a:grpSpLocks/>
            </p:cNvGrpSpPr>
            <p:nvPr/>
          </p:nvGrpSpPr>
          <p:grpSpPr bwMode="auto">
            <a:xfrm>
              <a:off x="71406" y="1785926"/>
              <a:ext cx="7358114" cy="3429024"/>
              <a:chOff x="71406" y="1785926"/>
              <a:chExt cx="7358114" cy="3429024"/>
            </a:xfrm>
          </p:grpSpPr>
          <p:sp>
            <p:nvSpPr>
              <p:cNvPr id="5" name="Titre 1"/>
              <p:cNvSpPr txBox="1">
                <a:spLocks/>
              </p:cNvSpPr>
              <p:nvPr/>
            </p:nvSpPr>
            <p:spPr>
              <a:xfrm>
                <a:off x="71406" y="1785926"/>
                <a:ext cx="3357586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l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u="dash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Exemple</a:t>
                </a:r>
                <a:r>
                  <a:rPr lang="fr-FR" sz="20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: réflexe </a:t>
                </a:r>
                <a:r>
                  <a:rPr lang="fr-FR" sz="2000" dirty="0" err="1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myotatique</a:t>
                </a:r>
                <a:endParaRPr lang="fr-FR" sz="1600" i="1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endParaRPr>
              </a:p>
            </p:txBody>
          </p:sp>
          <p:pic>
            <p:nvPicPr>
              <p:cNvPr id="36891" name="Picture 2" descr="C:\Documents and Settings\Pascal SALVETTI\Bureau\0376_005.jp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 l="11343" t="10701" r="17497" b="64185"/>
              <a:stretch>
                <a:fillRect/>
              </a:stretch>
            </p:blipFill>
            <p:spPr bwMode="auto">
              <a:xfrm>
                <a:off x="1428728" y="2214554"/>
                <a:ext cx="6000792" cy="300039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grpSp>
          <p:nvGrpSpPr>
            <p:cNvPr id="36873" name="Groupe 13"/>
            <p:cNvGrpSpPr>
              <a:grpSpLocks/>
            </p:cNvGrpSpPr>
            <p:nvPr/>
          </p:nvGrpSpPr>
          <p:grpSpPr bwMode="auto">
            <a:xfrm>
              <a:off x="285720" y="5357826"/>
              <a:ext cx="7500990" cy="1214446"/>
              <a:chOff x="285720" y="5357826"/>
              <a:chExt cx="7500990" cy="1214446"/>
            </a:xfrm>
          </p:grpSpPr>
          <p:sp>
            <p:nvSpPr>
              <p:cNvPr id="7" name="Titre 1"/>
              <p:cNvSpPr txBox="1">
                <a:spLocks/>
              </p:cNvSpPr>
              <p:nvPr/>
            </p:nvSpPr>
            <p:spPr>
              <a:xfrm>
                <a:off x="285720" y="5357826"/>
                <a:ext cx="4714908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l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b="1" u="dash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A</a:t>
                </a:r>
                <a:r>
                  <a:rPr lang="fr-FR" sz="20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: réponse lente (absence d’</a:t>
                </a:r>
                <a:r>
                  <a:rPr lang="fr-FR" sz="2000" dirty="0" err="1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overshoot</a:t>
                </a:r>
                <a:r>
                  <a:rPr lang="fr-FR" sz="20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)</a:t>
                </a:r>
                <a:endParaRPr lang="fr-FR" sz="1600" i="1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endParaRPr>
              </a:p>
            </p:txBody>
          </p:sp>
          <p:sp>
            <p:nvSpPr>
              <p:cNvPr id="8" name="Titre 1"/>
              <p:cNvSpPr txBox="1">
                <a:spLocks/>
              </p:cNvSpPr>
              <p:nvPr/>
            </p:nvSpPr>
            <p:spPr>
              <a:xfrm>
                <a:off x="285720" y="5786454"/>
                <a:ext cx="4714908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l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b="1" u="dash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B</a:t>
                </a:r>
                <a:r>
                  <a:rPr lang="fr-FR" sz="20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: réponse rapide (présence d’</a:t>
                </a:r>
                <a:r>
                  <a:rPr lang="fr-FR" sz="2000" dirty="0" err="1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overshoot</a:t>
                </a:r>
                <a:r>
                  <a:rPr lang="fr-FR" sz="20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)</a:t>
                </a:r>
                <a:endParaRPr lang="fr-FR" sz="1600" i="1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endParaRPr>
              </a:p>
            </p:txBody>
          </p:sp>
          <p:sp>
            <p:nvSpPr>
              <p:cNvPr id="9" name="Titre 1"/>
              <p:cNvSpPr txBox="1">
                <a:spLocks/>
              </p:cNvSpPr>
              <p:nvPr/>
            </p:nvSpPr>
            <p:spPr>
              <a:xfrm>
                <a:off x="285720" y="6215082"/>
                <a:ext cx="7500990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l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b="1" u="dash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C</a:t>
                </a:r>
                <a:r>
                  <a:rPr lang="fr-FR" sz="20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: réponse très rapide (présence d’</a:t>
                </a:r>
                <a:r>
                  <a:rPr lang="fr-FR" sz="2000" dirty="0" err="1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overshoot</a:t>
                </a:r>
                <a:r>
                  <a:rPr lang="fr-FR" sz="20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) → oscillations</a:t>
                </a:r>
              </a:p>
            </p:txBody>
          </p:sp>
        </p:grpSp>
        <p:grpSp>
          <p:nvGrpSpPr>
            <p:cNvPr id="36874" name="Groupe 14"/>
            <p:cNvGrpSpPr>
              <a:grpSpLocks/>
            </p:cNvGrpSpPr>
            <p:nvPr/>
          </p:nvGrpSpPr>
          <p:grpSpPr bwMode="auto">
            <a:xfrm>
              <a:off x="7000892" y="5857892"/>
              <a:ext cx="1428760" cy="642942"/>
              <a:chOff x="7000892" y="5857892"/>
              <a:chExt cx="1428760" cy="642942"/>
            </a:xfrm>
          </p:grpSpPr>
          <p:sp>
            <p:nvSpPr>
              <p:cNvPr id="10" name="Accolade fermante 9"/>
              <p:cNvSpPr/>
              <p:nvPr/>
            </p:nvSpPr>
            <p:spPr>
              <a:xfrm>
                <a:off x="7000721" y="5856959"/>
                <a:ext cx="213518" cy="643001"/>
              </a:xfrm>
              <a:prstGeom prst="rightBrace">
                <a:avLst/>
              </a:prstGeom>
              <a:ln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11" name="Titre 1"/>
              <p:cNvSpPr txBox="1">
                <a:spLocks/>
              </p:cNvSpPr>
              <p:nvPr/>
            </p:nvSpPr>
            <p:spPr>
              <a:xfrm>
                <a:off x="7358082" y="6000768"/>
                <a:ext cx="1071570" cy="285752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l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Gain &gt; 1</a:t>
                </a:r>
                <a:endParaRPr lang="fr-FR" sz="1600" i="1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 txBox="1">
            <a:spLocks/>
          </p:cNvSpPr>
          <p:nvPr/>
        </p:nvSpPr>
        <p:spPr>
          <a:xfrm>
            <a:off x="642910" y="2000240"/>
            <a:ext cx="8429652" cy="78581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>
              <a:defRPr/>
            </a:pPr>
            <a:endParaRPr lang="fr-FR" sz="2000" b="1">
              <a:solidFill>
                <a:schemeClr val="tx2"/>
              </a:solidFill>
              <a:latin typeface="Maiandra GD" pitchFamily="34" charset="0"/>
            </a:endParaRPr>
          </a:p>
        </p:txBody>
      </p:sp>
      <p:grpSp>
        <p:nvGrpSpPr>
          <p:cNvPr id="18" name="Groupe 17"/>
          <p:cNvGrpSpPr>
            <a:grpSpLocks/>
          </p:cNvGrpSpPr>
          <p:nvPr/>
        </p:nvGrpSpPr>
        <p:grpSpPr bwMode="auto">
          <a:xfrm>
            <a:off x="468313" y="1557338"/>
            <a:ext cx="8358187" cy="3214687"/>
            <a:chOff x="214314" y="3214686"/>
            <a:chExt cx="8358214" cy="3214710"/>
          </a:xfrm>
        </p:grpSpPr>
        <p:sp>
          <p:nvSpPr>
            <p:cNvPr id="13" name="Titre 1"/>
            <p:cNvSpPr txBox="1">
              <a:spLocks/>
            </p:cNvSpPr>
            <p:nvPr/>
          </p:nvSpPr>
          <p:spPr>
            <a:xfrm>
              <a:off x="285720" y="3214686"/>
              <a:ext cx="8286808" cy="50006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>
                <a:defRPr/>
              </a:pPr>
              <a:r>
                <a:rPr lang="fr-FR" sz="2000">
                  <a:solidFill>
                    <a:schemeClr val="tx2"/>
                  </a:solidFill>
                  <a:latin typeface="Maiandra GD" pitchFamily="34" charset="0"/>
                </a:rPr>
                <a:t>       </a:t>
              </a:r>
            </a:p>
          </p:txBody>
        </p:sp>
        <p:sp>
          <p:nvSpPr>
            <p:cNvPr id="16" name="Titre 1"/>
            <p:cNvSpPr txBox="1">
              <a:spLocks/>
            </p:cNvSpPr>
            <p:nvPr/>
          </p:nvSpPr>
          <p:spPr>
            <a:xfrm>
              <a:off x="214314" y="4214818"/>
              <a:ext cx="4286248" cy="1714512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u="dash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Thermorégulation</a:t>
              </a: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                   </a:t>
              </a: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(modification du point de consigne de la température corporelle)</a:t>
              </a:r>
            </a:p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1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endParaRPr>
            </a:p>
            <a:p>
              <a:pPr lvl="2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	- </a:t>
              </a:r>
              <a:r>
                <a:rPr lang="fr-FR" i="1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Hibernation</a:t>
              </a:r>
            </a:p>
            <a:p>
              <a:pPr lvl="2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	- </a:t>
              </a:r>
              <a:r>
                <a:rPr lang="fr-FR" i="1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Fièvre </a:t>
              </a:r>
            </a:p>
          </p:txBody>
        </p:sp>
        <p:pic>
          <p:nvPicPr>
            <p:cNvPr id="37900" name="Picture 2" descr="C:\Documents and Settings\Pascal SALVETTI\Bureau\0376_006.jpg"/>
            <p:cNvPicPr>
              <a:picLocks noChangeAspect="1" noChangeArrowheads="1"/>
            </p:cNvPicPr>
            <p:nvPr/>
          </p:nvPicPr>
          <p:blipFill>
            <a:blip r:embed="rId2" cstate="print"/>
            <a:srcRect l="51546" t="11794" r="20619" b="59816"/>
            <a:stretch>
              <a:fillRect/>
            </a:stretch>
          </p:blipFill>
          <p:spPr bwMode="auto">
            <a:xfrm>
              <a:off x="4599477" y="3714752"/>
              <a:ext cx="3758737" cy="27146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7893" name="Text Box 19"/>
          <p:cNvSpPr txBox="1">
            <a:spLocks noChangeArrowheads="1"/>
          </p:cNvSpPr>
          <p:nvPr/>
        </p:nvSpPr>
        <p:spPr bwMode="auto">
          <a:xfrm>
            <a:off x="539750" y="620713"/>
            <a:ext cx="81899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fr-FR" sz="2400">
                <a:latin typeface="Arial" charset="0"/>
              </a:rPr>
              <a:t>1.3: Contrôle de fonctionnement d’une boucle de régulation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3143272" y="142852"/>
            <a:ext cx="2857488" cy="642942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Plan du cours</a:t>
            </a:r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285720" y="857232"/>
            <a:ext cx="6786610" cy="157163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La notion de régulation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  <a:ea typeface="+mj-ea"/>
              <a:cs typeface="+mj-cs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1.1. Principe de fonctionnement d’une régulation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	1.2. Importance fonctionnelle de différents paramètres</a:t>
            </a: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285720" y="2643182"/>
            <a:ext cx="8429684" cy="2143140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2. Un exemple de boucle de régulation: la pression artérielle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2.1. Généralités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2.2. Régulation rapide de la PA par voie nerveuse</a:t>
            </a:r>
            <a:endParaRPr lang="fr-FR" sz="2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  <a:ea typeface="+mj-ea"/>
              <a:cs typeface="+mj-cs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2.3. Régulation à moyen terme de la PA par voie mixte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2.4. Régulation à long terme de la PA par voie hormonale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696883" y="4384681"/>
            <a:ext cx="8429652" cy="1000133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>
              <a:defRPr/>
            </a:pP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Possible grâce à l’appareil circulatoire qui met en circulation les liquides:</a:t>
            </a:r>
          </a:p>
          <a:p>
            <a:pPr indent="-457200" algn="l">
              <a:defRPr/>
            </a:pPr>
            <a:endParaRPr lang="fr-FR" sz="1000">
              <a:solidFill>
                <a:schemeClr val="tx2"/>
              </a:solidFill>
              <a:latin typeface="Maiandra GD" pitchFamily="34" charset="0"/>
            </a:endParaRPr>
          </a:p>
          <a:p>
            <a:pPr indent="-457200" algn="l">
              <a:defRPr/>
            </a:pPr>
            <a:r>
              <a:rPr lang="fr-FR" sz="2000" b="1">
                <a:solidFill>
                  <a:schemeClr val="tx2"/>
                </a:solidFill>
                <a:latin typeface="Maiandra GD" pitchFamily="34" charset="0"/>
              </a:rPr>
              <a:t>	</a:t>
            </a: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- appareil de pompage = cœur</a:t>
            </a:r>
          </a:p>
          <a:p>
            <a:pPr indent="-457200" algn="l">
              <a:defRPr/>
            </a:pP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	- appareil de distribution = vaisseaux (artères,veines) + capillaires</a:t>
            </a: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1928794" y="142852"/>
            <a:ext cx="5357850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Importance de la pression artérielle</a:t>
            </a:r>
            <a:endParaRPr lang="fr-FR" sz="24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grpSp>
        <p:nvGrpSpPr>
          <p:cNvPr id="39943" name="Groupe 24"/>
          <p:cNvGrpSpPr>
            <a:grpSpLocks/>
          </p:cNvGrpSpPr>
          <p:nvPr/>
        </p:nvGrpSpPr>
        <p:grpSpPr bwMode="auto">
          <a:xfrm>
            <a:off x="684213" y="1196975"/>
            <a:ext cx="7643812" cy="2428875"/>
            <a:chOff x="642910" y="2285992"/>
            <a:chExt cx="7643866" cy="2428892"/>
          </a:xfrm>
        </p:grpSpPr>
        <p:sp>
          <p:nvSpPr>
            <p:cNvPr id="8" name="Rectangle à coins arrondis 7"/>
            <p:cNvSpPr/>
            <p:nvPr/>
          </p:nvSpPr>
          <p:spPr>
            <a:xfrm>
              <a:off x="642910" y="2285992"/>
              <a:ext cx="2357454" cy="24288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9" name="Rectangle à coins arrondis 8"/>
            <p:cNvSpPr/>
            <p:nvPr/>
          </p:nvSpPr>
          <p:spPr>
            <a:xfrm>
              <a:off x="3286116" y="2285992"/>
              <a:ext cx="2357455" cy="24288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5929322" y="2285992"/>
              <a:ext cx="2357454" cy="2428892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11" name="Titre 1"/>
            <p:cNvSpPr txBox="1">
              <a:spLocks/>
            </p:cNvSpPr>
            <p:nvPr/>
          </p:nvSpPr>
          <p:spPr>
            <a:xfrm>
              <a:off x="928662" y="2357430"/>
              <a:ext cx="178595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 sz="1400" u="sng">
                  <a:solidFill>
                    <a:schemeClr val="tx1"/>
                  </a:solidFill>
                  <a:latin typeface="Maiandra GD" pitchFamily="34" charset="0"/>
                </a:rPr>
                <a:t>Milieu intracellulaire</a:t>
              </a:r>
              <a:endParaRPr lang="fr-FR" sz="1400" b="1" u="sng">
                <a:solidFill>
                  <a:schemeClr val="tx1"/>
                </a:solidFill>
                <a:latin typeface="Maiandra GD" pitchFamily="34" charset="0"/>
              </a:endParaRPr>
            </a:p>
          </p:txBody>
        </p:sp>
        <p:sp>
          <p:nvSpPr>
            <p:cNvPr id="13" name="Titre 1"/>
            <p:cNvSpPr txBox="1">
              <a:spLocks/>
            </p:cNvSpPr>
            <p:nvPr/>
          </p:nvSpPr>
          <p:spPr>
            <a:xfrm>
              <a:off x="3571868" y="2357430"/>
              <a:ext cx="178595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 sz="1400" u="sng">
                  <a:solidFill>
                    <a:schemeClr val="tx1"/>
                  </a:solidFill>
                  <a:latin typeface="Maiandra GD" pitchFamily="34" charset="0"/>
                </a:rPr>
                <a:t>Milieu extracellulaire</a:t>
              </a:r>
              <a:endParaRPr lang="fr-FR" sz="1400" b="1" u="sng">
                <a:solidFill>
                  <a:schemeClr val="tx1"/>
                </a:solidFill>
                <a:latin typeface="Maiandra GD" pitchFamily="34" charset="0"/>
              </a:endParaRPr>
            </a:p>
          </p:txBody>
        </p:sp>
        <p:sp>
          <p:nvSpPr>
            <p:cNvPr id="14" name="Titre 1"/>
            <p:cNvSpPr txBox="1">
              <a:spLocks/>
            </p:cNvSpPr>
            <p:nvPr/>
          </p:nvSpPr>
          <p:spPr>
            <a:xfrm>
              <a:off x="6215074" y="2357430"/>
              <a:ext cx="1785950" cy="4286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u="sng" dirty="0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Milieu circulant</a:t>
              </a:r>
              <a:endParaRPr lang="fr-FR" b="1" u="sng" dirty="0">
                <a:solidFill>
                  <a:schemeClr val="tx1"/>
                </a:solidFill>
                <a:latin typeface="Maiandra GD" pitchFamily="34" charset="0"/>
                <a:ea typeface="+mj-ea"/>
                <a:cs typeface="+mj-cs"/>
              </a:endParaRPr>
            </a:p>
          </p:txBody>
        </p:sp>
        <p:sp>
          <p:nvSpPr>
            <p:cNvPr id="15" name="Titre 1"/>
            <p:cNvSpPr txBox="1">
              <a:spLocks/>
            </p:cNvSpPr>
            <p:nvPr/>
          </p:nvSpPr>
          <p:spPr>
            <a:xfrm>
              <a:off x="6215074" y="2714620"/>
              <a:ext cx="178595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 i="1">
                  <a:solidFill>
                    <a:schemeClr val="tx1"/>
                  </a:solidFill>
                  <a:latin typeface="Maiandra GD" pitchFamily="34" charset="0"/>
                </a:rPr>
                <a:t>Plasma (~3l)</a:t>
              </a:r>
              <a:endParaRPr lang="fr-FR" b="1" i="1">
                <a:solidFill>
                  <a:schemeClr val="tx1"/>
                </a:solidFill>
                <a:latin typeface="Maiandra GD" pitchFamily="34" charset="0"/>
              </a:endParaRPr>
            </a:p>
          </p:txBody>
        </p:sp>
        <p:sp>
          <p:nvSpPr>
            <p:cNvPr id="16" name="Titre 1"/>
            <p:cNvSpPr txBox="1">
              <a:spLocks/>
            </p:cNvSpPr>
            <p:nvPr/>
          </p:nvSpPr>
          <p:spPr>
            <a:xfrm>
              <a:off x="3643306" y="2857496"/>
              <a:ext cx="178595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 i="1">
                  <a:solidFill>
                    <a:schemeClr val="tx1"/>
                  </a:solidFill>
                  <a:latin typeface="Maiandra GD" pitchFamily="34" charset="0"/>
                </a:rPr>
                <a:t>Lymphe (~12l)</a:t>
              </a:r>
              <a:endParaRPr lang="fr-FR" b="1" i="1">
                <a:solidFill>
                  <a:schemeClr val="tx1"/>
                </a:solidFill>
                <a:latin typeface="Maiandra GD" pitchFamily="34" charset="0"/>
              </a:endParaRPr>
            </a:p>
          </p:txBody>
        </p:sp>
        <p:sp>
          <p:nvSpPr>
            <p:cNvPr id="17" name="Titre 1"/>
            <p:cNvSpPr txBox="1">
              <a:spLocks/>
            </p:cNvSpPr>
            <p:nvPr/>
          </p:nvSpPr>
          <p:spPr>
            <a:xfrm>
              <a:off x="1000100" y="2857496"/>
              <a:ext cx="178595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 i="1">
                  <a:solidFill>
                    <a:schemeClr val="tx1"/>
                  </a:solidFill>
                  <a:latin typeface="Maiandra GD" pitchFamily="34" charset="0"/>
                </a:rPr>
                <a:t>Cellule (~40l)</a:t>
              </a:r>
              <a:endParaRPr lang="fr-FR" b="1" i="1">
                <a:solidFill>
                  <a:schemeClr val="tx1"/>
                </a:solidFill>
                <a:latin typeface="Maiandra GD" pitchFamily="34" charset="0"/>
              </a:endParaRPr>
            </a:p>
          </p:txBody>
        </p:sp>
        <p:cxnSp>
          <p:nvCxnSpPr>
            <p:cNvPr id="19" name="Connecteur droit avec flèche 18"/>
            <p:cNvCxnSpPr/>
            <p:nvPr/>
          </p:nvCxnSpPr>
          <p:spPr>
            <a:xfrm>
              <a:off x="1500166" y="3786191"/>
              <a:ext cx="5643602" cy="1587"/>
            </a:xfrm>
            <a:prstGeom prst="straightConnector1">
              <a:avLst/>
            </a:prstGeom>
            <a:ln w="25400">
              <a:solidFill>
                <a:schemeClr val="tx2"/>
              </a:solidFill>
              <a:headEnd type="stealth" w="lg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/>
            <p:cNvCxnSpPr/>
            <p:nvPr/>
          </p:nvCxnSpPr>
          <p:spPr>
            <a:xfrm rot="10800000">
              <a:off x="1500166" y="4427545"/>
              <a:ext cx="5643602" cy="1587"/>
            </a:xfrm>
            <a:prstGeom prst="straightConnector1">
              <a:avLst/>
            </a:prstGeom>
            <a:ln w="25400">
              <a:solidFill>
                <a:schemeClr val="tx2"/>
              </a:solidFill>
              <a:headEnd type="stealth" w="lg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itre 1"/>
            <p:cNvSpPr txBox="1">
              <a:spLocks/>
            </p:cNvSpPr>
            <p:nvPr/>
          </p:nvSpPr>
          <p:spPr>
            <a:xfrm>
              <a:off x="3143240" y="3429000"/>
              <a:ext cx="2643206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 sz="1600" i="1">
                  <a:solidFill>
                    <a:schemeClr val="tx2"/>
                  </a:solidFill>
                  <a:latin typeface="Maiandra GD" pitchFamily="34" charset="0"/>
                </a:rPr>
                <a:t>O</a:t>
              </a:r>
              <a:r>
                <a:rPr lang="fr-FR" sz="1600" i="1" baseline="-25000">
                  <a:solidFill>
                    <a:schemeClr val="tx2"/>
                  </a:solidFill>
                  <a:latin typeface="Maiandra GD" pitchFamily="34" charset="0"/>
                </a:rPr>
                <a:t>2</a:t>
              </a:r>
              <a:r>
                <a:rPr lang="fr-FR" sz="1600" i="1">
                  <a:solidFill>
                    <a:schemeClr val="tx2"/>
                  </a:solidFill>
                  <a:latin typeface="Maiandra GD" pitchFamily="34" charset="0"/>
                </a:rPr>
                <a:t>, métabolites, minéraux</a:t>
              </a:r>
            </a:p>
          </p:txBody>
        </p:sp>
        <p:sp>
          <p:nvSpPr>
            <p:cNvPr id="24" name="Titre 1"/>
            <p:cNvSpPr txBox="1">
              <a:spLocks/>
            </p:cNvSpPr>
            <p:nvPr/>
          </p:nvSpPr>
          <p:spPr>
            <a:xfrm>
              <a:off x="3143240" y="4071942"/>
              <a:ext cx="2643206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 sz="1600" i="1">
                  <a:solidFill>
                    <a:schemeClr val="tx2"/>
                  </a:solidFill>
                  <a:latin typeface="Maiandra GD" pitchFamily="34" charset="0"/>
                </a:rPr>
                <a:t>CO</a:t>
              </a:r>
              <a:r>
                <a:rPr lang="fr-FR" sz="1600" i="1" baseline="-25000">
                  <a:solidFill>
                    <a:schemeClr val="tx2"/>
                  </a:solidFill>
                  <a:latin typeface="Maiandra GD" pitchFamily="34" charset="0"/>
                </a:rPr>
                <a:t>2</a:t>
              </a:r>
              <a:r>
                <a:rPr lang="fr-FR" sz="1600" i="1">
                  <a:solidFill>
                    <a:schemeClr val="tx2"/>
                  </a:solidFill>
                  <a:latin typeface="Maiandra GD" pitchFamily="34" charset="0"/>
                </a:rPr>
                <a:t>, déchets, minéraux</a:t>
              </a:r>
            </a:p>
          </p:txBody>
        </p:sp>
      </p:grpSp>
      <p:sp>
        <p:nvSpPr>
          <p:cNvPr id="26" name="Titre 1"/>
          <p:cNvSpPr txBox="1">
            <a:spLocks/>
          </p:cNvSpPr>
          <p:nvPr/>
        </p:nvSpPr>
        <p:spPr>
          <a:xfrm>
            <a:off x="1785918" y="5786454"/>
            <a:ext cx="5500726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Pression </a:t>
            </a:r>
            <a:r>
              <a:rPr lang="fr-FR" sz="2000" b="1" baseline="-25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système artériel </a:t>
            </a:r>
            <a:r>
              <a:rPr lang="fr-FR" sz="2000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&gt; Pression </a:t>
            </a:r>
            <a:r>
              <a:rPr lang="fr-FR" sz="2000" b="1" baseline="-25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système veineux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485454" y="706420"/>
            <a:ext cx="8161892" cy="51435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>
              <a:defRPr/>
            </a:pP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muscle composés de 4 chambres qui assure le pompage du sang à sens 	    unique par le maintient d’une différence de pression</a:t>
            </a: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1928794" y="142852"/>
            <a:ext cx="5357850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Cœur &amp; pression artérielle</a:t>
            </a:r>
            <a:endParaRPr lang="fr-FR" sz="24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pic>
        <p:nvPicPr>
          <p:cNvPr id="4096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450" y="1341438"/>
            <a:ext cx="6816725" cy="5072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2714612" y="285728"/>
            <a:ext cx="3786214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Structure des artères et des veines</a:t>
            </a:r>
            <a:endParaRPr lang="fr-FR" sz="20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pic>
        <p:nvPicPr>
          <p:cNvPr id="4198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463" y="1214438"/>
            <a:ext cx="8856662" cy="3875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icture 2" descr="E:\Cours\Angers\L3-LBCP-PhysioHum\Cours\img cours respi\circulati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71688" y="71438"/>
            <a:ext cx="5240337" cy="670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3010" name="Text Box 3"/>
          <p:cNvSpPr txBox="1">
            <a:spLocks noChangeArrowheads="1"/>
          </p:cNvSpPr>
          <p:nvPr/>
        </p:nvSpPr>
        <p:spPr bwMode="auto">
          <a:xfrm>
            <a:off x="6786563" y="928688"/>
            <a:ext cx="17907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fr-FR">
                <a:solidFill>
                  <a:schemeClr val="tx1"/>
                </a:solidFill>
                <a:latin typeface="Arial" charset="0"/>
              </a:rPr>
              <a:t>10- 25 mm Hg</a:t>
            </a:r>
          </a:p>
        </p:txBody>
      </p:sp>
      <p:sp>
        <p:nvSpPr>
          <p:cNvPr id="43011" name="Text Box 4"/>
          <p:cNvSpPr txBox="1">
            <a:spLocks noChangeArrowheads="1"/>
          </p:cNvSpPr>
          <p:nvPr/>
        </p:nvSpPr>
        <p:spPr bwMode="auto">
          <a:xfrm>
            <a:off x="6786563" y="4429125"/>
            <a:ext cx="193198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fr-FR">
                <a:solidFill>
                  <a:schemeClr val="tx1"/>
                </a:solidFill>
                <a:latin typeface="Arial" charset="0"/>
              </a:rPr>
              <a:t>80- 130 mm Hg</a:t>
            </a:r>
          </a:p>
        </p:txBody>
      </p:sp>
      <p:sp>
        <p:nvSpPr>
          <p:cNvPr id="43012" name="Text Box 5"/>
          <p:cNvSpPr txBox="1">
            <a:spLocks noChangeArrowheads="1"/>
          </p:cNvSpPr>
          <p:nvPr/>
        </p:nvSpPr>
        <p:spPr bwMode="auto">
          <a:xfrm>
            <a:off x="6705600" y="609600"/>
            <a:ext cx="190817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fr-FR">
                <a:solidFill>
                  <a:schemeClr val="tx1"/>
                </a:solidFill>
                <a:latin typeface="Arial" charset="0"/>
              </a:rPr>
              <a:t>Faible pression</a:t>
            </a:r>
          </a:p>
        </p:txBody>
      </p:sp>
      <p:sp>
        <p:nvSpPr>
          <p:cNvPr id="43013" name="Text Box 6"/>
          <p:cNvSpPr txBox="1">
            <a:spLocks noChangeArrowheads="1"/>
          </p:cNvSpPr>
          <p:nvPr/>
        </p:nvSpPr>
        <p:spPr bwMode="auto">
          <a:xfrm>
            <a:off x="6786563" y="4103688"/>
            <a:ext cx="18923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l"/>
            <a:r>
              <a:rPr lang="fr-FR">
                <a:solidFill>
                  <a:schemeClr val="tx1"/>
                </a:solidFill>
                <a:latin typeface="Arial" charset="0"/>
              </a:rPr>
              <a:t>Haute pression</a:t>
            </a:r>
          </a:p>
        </p:txBody>
      </p:sp>
      <p:sp>
        <p:nvSpPr>
          <p:cNvPr id="43014" name="Text Box 7"/>
          <p:cNvSpPr txBox="1">
            <a:spLocks noChangeArrowheads="1"/>
          </p:cNvSpPr>
          <p:nvPr/>
        </p:nvSpPr>
        <p:spPr bwMode="auto">
          <a:xfrm>
            <a:off x="942975" y="3000375"/>
            <a:ext cx="234315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fr-FR">
                <a:solidFill>
                  <a:schemeClr val="tx1"/>
                </a:solidFill>
                <a:latin typeface="Arial" charset="0"/>
              </a:rPr>
              <a:t>Pression constante</a:t>
            </a:r>
          </a:p>
          <a:p>
            <a:r>
              <a:rPr lang="fr-FR">
                <a:solidFill>
                  <a:schemeClr val="tx1"/>
                </a:solidFill>
                <a:latin typeface="Arial" charset="0"/>
              </a:rPr>
              <a:t>faible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3643306" y="142852"/>
            <a:ext cx="2214578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Rythme cardiaque</a:t>
            </a:r>
          </a:p>
        </p:txBody>
      </p:sp>
      <p:pic>
        <p:nvPicPr>
          <p:cNvPr id="44036" name="Picture 3" descr="C:\Documents and Settings\Pascal SALVETTI\Bureau\0381_001.jpg"/>
          <p:cNvPicPr>
            <a:picLocks noChangeAspect="1" noChangeArrowheads="1"/>
          </p:cNvPicPr>
          <p:nvPr/>
        </p:nvPicPr>
        <p:blipFill>
          <a:blip r:embed="rId2" cstate="print"/>
          <a:srcRect l="5531" t="19189" r="42418" b="20560"/>
          <a:stretch>
            <a:fillRect/>
          </a:stretch>
        </p:blipFill>
        <p:spPr bwMode="auto">
          <a:xfrm>
            <a:off x="1357313" y="1285875"/>
            <a:ext cx="6405562" cy="5240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re 1"/>
          <p:cNvSpPr txBox="1">
            <a:spLocks/>
          </p:cNvSpPr>
          <p:nvPr/>
        </p:nvSpPr>
        <p:spPr>
          <a:xfrm>
            <a:off x="714348" y="785794"/>
            <a:ext cx="7500990" cy="285752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Alternance de phases de contraction (</a:t>
            </a:r>
            <a:r>
              <a:rPr lang="fr-FR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systole</a:t>
            </a: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) et de relaxation (</a:t>
            </a:r>
            <a:r>
              <a:rPr lang="fr-FR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diastole</a:t>
            </a: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4" descr="C:\Documents and Settings\Pascal SALVETTI\Bureau\0381_002.jpg"/>
          <p:cNvPicPr>
            <a:picLocks noChangeAspect="1" noChangeArrowheads="1"/>
          </p:cNvPicPr>
          <p:nvPr/>
        </p:nvPicPr>
        <p:blipFill>
          <a:blip r:embed="rId2" cstate="print"/>
          <a:srcRect l="55928" t="6552" r="5412" b="19194"/>
          <a:stretch>
            <a:fillRect/>
          </a:stretch>
        </p:blipFill>
        <p:spPr bwMode="auto">
          <a:xfrm>
            <a:off x="428625" y="142875"/>
            <a:ext cx="4779963" cy="650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e 10"/>
          <p:cNvGrpSpPr>
            <a:grpSpLocks/>
          </p:cNvGrpSpPr>
          <p:nvPr/>
        </p:nvGrpSpPr>
        <p:grpSpPr bwMode="auto">
          <a:xfrm>
            <a:off x="5214938" y="1857375"/>
            <a:ext cx="3857625" cy="3071813"/>
            <a:chOff x="5214942" y="1357298"/>
            <a:chExt cx="3857620" cy="3071834"/>
          </a:xfrm>
        </p:grpSpPr>
        <p:sp>
          <p:nvSpPr>
            <p:cNvPr id="6" name="Titre 1"/>
            <p:cNvSpPr txBox="1">
              <a:spLocks/>
            </p:cNvSpPr>
            <p:nvPr/>
          </p:nvSpPr>
          <p:spPr>
            <a:xfrm>
              <a:off x="5429256" y="1357298"/>
              <a:ext cx="3500462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Elasticité des parois artérielles</a:t>
              </a:r>
            </a:p>
          </p:txBody>
        </p:sp>
        <p:sp>
          <p:nvSpPr>
            <p:cNvPr id="7" name="Flèche vers le bas 6"/>
            <p:cNvSpPr/>
            <p:nvPr/>
          </p:nvSpPr>
          <p:spPr>
            <a:xfrm>
              <a:off x="6786565" y="2357430"/>
              <a:ext cx="785811" cy="71438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8" name="Titre 1"/>
            <p:cNvSpPr txBox="1">
              <a:spLocks/>
            </p:cNvSpPr>
            <p:nvPr/>
          </p:nvSpPr>
          <p:spPr>
            <a:xfrm>
              <a:off x="5214942" y="3286124"/>
              <a:ext cx="3857620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Débit sanguin cardiaque discontinu</a:t>
              </a:r>
            </a:p>
          </p:txBody>
        </p:sp>
        <p:sp>
          <p:nvSpPr>
            <p:cNvPr id="10" name="Titre 1"/>
            <p:cNvSpPr txBox="1">
              <a:spLocks/>
            </p:cNvSpPr>
            <p:nvPr/>
          </p:nvSpPr>
          <p:spPr>
            <a:xfrm>
              <a:off x="5214942" y="3857628"/>
              <a:ext cx="3857620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Débit sanguin vasculaire continu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81" name="Groupe 23"/>
          <p:cNvGrpSpPr>
            <a:grpSpLocks/>
          </p:cNvGrpSpPr>
          <p:nvPr/>
        </p:nvGrpSpPr>
        <p:grpSpPr bwMode="auto">
          <a:xfrm>
            <a:off x="1585913" y="815975"/>
            <a:ext cx="6057900" cy="4327525"/>
            <a:chOff x="1585892" y="1071546"/>
            <a:chExt cx="6057942" cy="4327102"/>
          </a:xfrm>
        </p:grpSpPr>
        <p:pic>
          <p:nvPicPr>
            <p:cNvPr id="46091" name="Picture 2" descr="C:\Documents and Settings\Pascal SALVETTI\Bureau\0381_003.jpg"/>
            <p:cNvPicPr>
              <a:picLocks noChangeAspect="1" noChangeArrowheads="1"/>
            </p:cNvPicPr>
            <p:nvPr/>
          </p:nvPicPr>
          <p:blipFill>
            <a:blip r:embed="rId2" cstate="print"/>
            <a:srcRect l="5241" t="6702" r="56540" b="55412"/>
            <a:stretch>
              <a:fillRect/>
            </a:stretch>
          </p:blipFill>
          <p:spPr bwMode="auto">
            <a:xfrm rot="5400000">
              <a:off x="2451312" y="206126"/>
              <a:ext cx="4327102" cy="60579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13" name="Connecteur droit 12"/>
            <p:cNvCxnSpPr/>
            <p:nvPr/>
          </p:nvCxnSpPr>
          <p:spPr>
            <a:xfrm>
              <a:off x="5786446" y="2284277"/>
              <a:ext cx="571504" cy="1588"/>
            </a:xfrm>
            <a:prstGeom prst="line">
              <a:avLst/>
            </a:pr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/>
            <p:cNvCxnSpPr/>
            <p:nvPr/>
          </p:nvCxnSpPr>
          <p:spPr>
            <a:xfrm>
              <a:off x="5786446" y="2855722"/>
              <a:ext cx="571504" cy="1588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14"/>
            <p:cNvCxnSpPr/>
            <p:nvPr/>
          </p:nvCxnSpPr>
          <p:spPr>
            <a:xfrm rot="5400000">
              <a:off x="677989" y="3179540"/>
              <a:ext cx="2928652" cy="1587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>
            <a:xfrm rot="5400000">
              <a:off x="5428619" y="3142237"/>
              <a:ext cx="3000082" cy="1588"/>
            </a:xfrm>
            <a:prstGeom prst="line">
              <a:avLst/>
            </a:pr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Forme libre 20"/>
            <p:cNvSpPr/>
            <p:nvPr/>
          </p:nvSpPr>
          <p:spPr>
            <a:xfrm>
              <a:off x="2365359" y="1928712"/>
              <a:ext cx="4397405" cy="2595309"/>
            </a:xfrm>
            <a:custGeom>
              <a:avLst/>
              <a:gdLst>
                <a:gd name="connsiteX0" fmla="*/ 0 w 4398579"/>
                <a:gd name="connsiteY0" fmla="*/ 2564523 h 2596054"/>
                <a:gd name="connsiteX1" fmla="*/ 677917 w 4398579"/>
                <a:gd name="connsiteY1" fmla="*/ 2532992 h 2596054"/>
                <a:gd name="connsiteX2" fmla="*/ 1135117 w 4398579"/>
                <a:gd name="connsiteY2" fmla="*/ 2454165 h 2596054"/>
                <a:gd name="connsiteX3" fmla="*/ 1450427 w 4398579"/>
                <a:gd name="connsiteY3" fmla="*/ 2264979 h 2596054"/>
                <a:gd name="connsiteX4" fmla="*/ 1718441 w 4398579"/>
                <a:gd name="connsiteY4" fmla="*/ 1949668 h 2596054"/>
                <a:gd name="connsiteX5" fmla="*/ 1844565 w 4398579"/>
                <a:gd name="connsiteY5" fmla="*/ 1665889 h 2596054"/>
                <a:gd name="connsiteX6" fmla="*/ 1954924 w 4398579"/>
                <a:gd name="connsiteY6" fmla="*/ 1240220 h 2596054"/>
                <a:gd name="connsiteX7" fmla="*/ 2002220 w 4398579"/>
                <a:gd name="connsiteY7" fmla="*/ 783020 h 2596054"/>
                <a:gd name="connsiteX8" fmla="*/ 2033751 w 4398579"/>
                <a:gd name="connsiteY8" fmla="*/ 246992 h 2596054"/>
                <a:gd name="connsiteX9" fmla="*/ 2081048 w 4398579"/>
                <a:gd name="connsiteY9" fmla="*/ 57806 h 2596054"/>
                <a:gd name="connsiteX10" fmla="*/ 2128344 w 4398579"/>
                <a:gd name="connsiteY10" fmla="*/ 10510 h 2596054"/>
                <a:gd name="connsiteX11" fmla="*/ 2207172 w 4398579"/>
                <a:gd name="connsiteY11" fmla="*/ 120868 h 2596054"/>
                <a:gd name="connsiteX12" fmla="*/ 2238703 w 4398579"/>
                <a:gd name="connsiteY12" fmla="*/ 310054 h 2596054"/>
                <a:gd name="connsiteX13" fmla="*/ 2254469 w 4398579"/>
                <a:gd name="connsiteY13" fmla="*/ 625365 h 2596054"/>
                <a:gd name="connsiteX14" fmla="*/ 2333296 w 4398579"/>
                <a:gd name="connsiteY14" fmla="*/ 1271751 h 2596054"/>
                <a:gd name="connsiteX15" fmla="*/ 2412124 w 4398579"/>
                <a:gd name="connsiteY15" fmla="*/ 1665889 h 2596054"/>
                <a:gd name="connsiteX16" fmla="*/ 2569779 w 4398579"/>
                <a:gd name="connsiteY16" fmla="*/ 2075792 h 2596054"/>
                <a:gd name="connsiteX17" fmla="*/ 2806262 w 4398579"/>
                <a:gd name="connsiteY17" fmla="*/ 2312275 h 2596054"/>
                <a:gd name="connsiteX18" fmla="*/ 3074275 w 4398579"/>
                <a:gd name="connsiteY18" fmla="*/ 2438399 h 2596054"/>
                <a:gd name="connsiteX19" fmla="*/ 3358055 w 4398579"/>
                <a:gd name="connsiteY19" fmla="*/ 2501461 h 2596054"/>
                <a:gd name="connsiteX20" fmla="*/ 3767958 w 4398579"/>
                <a:gd name="connsiteY20" fmla="*/ 2548758 h 2596054"/>
                <a:gd name="connsiteX21" fmla="*/ 4209393 w 4398579"/>
                <a:gd name="connsiteY21" fmla="*/ 2580289 h 2596054"/>
                <a:gd name="connsiteX22" fmla="*/ 4398579 w 4398579"/>
                <a:gd name="connsiteY22" fmla="*/ 2596054 h 2596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98579" h="2596054">
                  <a:moveTo>
                    <a:pt x="0" y="2564523"/>
                  </a:moveTo>
                  <a:cubicBezTo>
                    <a:pt x="244365" y="2557954"/>
                    <a:pt x="488731" y="2551385"/>
                    <a:pt x="677917" y="2532992"/>
                  </a:cubicBezTo>
                  <a:cubicBezTo>
                    <a:pt x="867103" y="2514599"/>
                    <a:pt x="1006365" y="2498834"/>
                    <a:pt x="1135117" y="2454165"/>
                  </a:cubicBezTo>
                  <a:cubicBezTo>
                    <a:pt x="1263869" y="2409496"/>
                    <a:pt x="1353206" y="2349062"/>
                    <a:pt x="1450427" y="2264979"/>
                  </a:cubicBezTo>
                  <a:cubicBezTo>
                    <a:pt x="1547648" y="2180896"/>
                    <a:pt x="1652751" y="2049516"/>
                    <a:pt x="1718441" y="1949668"/>
                  </a:cubicBezTo>
                  <a:cubicBezTo>
                    <a:pt x="1784131" y="1849820"/>
                    <a:pt x="1805151" y="1784130"/>
                    <a:pt x="1844565" y="1665889"/>
                  </a:cubicBezTo>
                  <a:cubicBezTo>
                    <a:pt x="1883979" y="1547648"/>
                    <a:pt x="1928648" y="1387365"/>
                    <a:pt x="1954924" y="1240220"/>
                  </a:cubicBezTo>
                  <a:cubicBezTo>
                    <a:pt x="1981200" y="1093075"/>
                    <a:pt x="1989082" y="948558"/>
                    <a:pt x="2002220" y="783020"/>
                  </a:cubicBezTo>
                  <a:cubicBezTo>
                    <a:pt x="2015358" y="617482"/>
                    <a:pt x="2020613" y="367861"/>
                    <a:pt x="2033751" y="246992"/>
                  </a:cubicBezTo>
                  <a:cubicBezTo>
                    <a:pt x="2046889" y="126123"/>
                    <a:pt x="2065283" y="97220"/>
                    <a:pt x="2081048" y="57806"/>
                  </a:cubicBezTo>
                  <a:cubicBezTo>
                    <a:pt x="2096813" y="18392"/>
                    <a:pt x="2107323" y="0"/>
                    <a:pt x="2128344" y="10510"/>
                  </a:cubicBezTo>
                  <a:cubicBezTo>
                    <a:pt x="2149365" y="21020"/>
                    <a:pt x="2188779" y="70944"/>
                    <a:pt x="2207172" y="120868"/>
                  </a:cubicBezTo>
                  <a:cubicBezTo>
                    <a:pt x="2225565" y="170792"/>
                    <a:pt x="2230820" y="225971"/>
                    <a:pt x="2238703" y="310054"/>
                  </a:cubicBezTo>
                  <a:cubicBezTo>
                    <a:pt x="2246586" y="394137"/>
                    <a:pt x="2238704" y="465082"/>
                    <a:pt x="2254469" y="625365"/>
                  </a:cubicBezTo>
                  <a:cubicBezTo>
                    <a:pt x="2270234" y="785648"/>
                    <a:pt x="2307020" y="1098330"/>
                    <a:pt x="2333296" y="1271751"/>
                  </a:cubicBezTo>
                  <a:cubicBezTo>
                    <a:pt x="2359572" y="1445172"/>
                    <a:pt x="2372710" y="1531882"/>
                    <a:pt x="2412124" y="1665889"/>
                  </a:cubicBezTo>
                  <a:cubicBezTo>
                    <a:pt x="2451538" y="1799896"/>
                    <a:pt x="2504089" y="1968061"/>
                    <a:pt x="2569779" y="2075792"/>
                  </a:cubicBezTo>
                  <a:cubicBezTo>
                    <a:pt x="2635469" y="2183523"/>
                    <a:pt x="2722179" y="2251841"/>
                    <a:pt x="2806262" y="2312275"/>
                  </a:cubicBezTo>
                  <a:cubicBezTo>
                    <a:pt x="2890345" y="2372710"/>
                    <a:pt x="2982310" y="2406868"/>
                    <a:pt x="3074275" y="2438399"/>
                  </a:cubicBezTo>
                  <a:cubicBezTo>
                    <a:pt x="3166240" y="2469930"/>
                    <a:pt x="3242441" y="2483068"/>
                    <a:pt x="3358055" y="2501461"/>
                  </a:cubicBezTo>
                  <a:cubicBezTo>
                    <a:pt x="3473669" y="2519854"/>
                    <a:pt x="3626068" y="2535620"/>
                    <a:pt x="3767958" y="2548758"/>
                  </a:cubicBezTo>
                  <a:cubicBezTo>
                    <a:pt x="3909848" y="2561896"/>
                    <a:pt x="4209393" y="2580289"/>
                    <a:pt x="4209393" y="2580289"/>
                  </a:cubicBezTo>
                  <a:lnTo>
                    <a:pt x="4398579" y="2596054"/>
                  </a:lnTo>
                </a:path>
              </a:pathLst>
            </a:cu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22" name="Forme libre 21"/>
            <p:cNvSpPr/>
            <p:nvPr/>
          </p:nvSpPr>
          <p:spPr>
            <a:xfrm>
              <a:off x="2322497" y="2760481"/>
              <a:ext cx="4419631" cy="1838145"/>
            </a:xfrm>
            <a:custGeom>
              <a:avLst/>
              <a:gdLst>
                <a:gd name="connsiteX0" fmla="*/ 0 w 4419600"/>
                <a:gd name="connsiteY0" fmla="*/ 0 h 1837765"/>
                <a:gd name="connsiteX1" fmla="*/ 448235 w 4419600"/>
                <a:gd name="connsiteY1" fmla="*/ 17930 h 1837765"/>
                <a:gd name="connsiteX2" fmla="*/ 896470 w 4419600"/>
                <a:gd name="connsiteY2" fmla="*/ 35859 h 1837765"/>
                <a:gd name="connsiteX3" fmla="*/ 1084729 w 4419600"/>
                <a:gd name="connsiteY3" fmla="*/ 53789 h 1837765"/>
                <a:gd name="connsiteX4" fmla="*/ 1326776 w 4419600"/>
                <a:gd name="connsiteY4" fmla="*/ 161365 h 1837765"/>
                <a:gd name="connsiteX5" fmla="*/ 1524000 w 4419600"/>
                <a:gd name="connsiteY5" fmla="*/ 340659 h 1837765"/>
                <a:gd name="connsiteX6" fmla="*/ 1748117 w 4419600"/>
                <a:gd name="connsiteY6" fmla="*/ 699247 h 1837765"/>
                <a:gd name="connsiteX7" fmla="*/ 1936376 w 4419600"/>
                <a:gd name="connsiteY7" fmla="*/ 1013012 h 1837765"/>
                <a:gd name="connsiteX8" fmla="*/ 2070847 w 4419600"/>
                <a:gd name="connsiteY8" fmla="*/ 1228165 h 1837765"/>
                <a:gd name="connsiteX9" fmla="*/ 2303929 w 4419600"/>
                <a:gd name="connsiteY9" fmla="*/ 1452283 h 1837765"/>
                <a:gd name="connsiteX10" fmla="*/ 2528047 w 4419600"/>
                <a:gd name="connsiteY10" fmla="*/ 1595718 h 1837765"/>
                <a:gd name="connsiteX11" fmla="*/ 2931459 w 4419600"/>
                <a:gd name="connsiteY11" fmla="*/ 1757083 h 1837765"/>
                <a:gd name="connsiteX12" fmla="*/ 3227294 w 4419600"/>
                <a:gd name="connsiteY12" fmla="*/ 1801906 h 1837765"/>
                <a:gd name="connsiteX13" fmla="*/ 3621741 w 4419600"/>
                <a:gd name="connsiteY13" fmla="*/ 1828800 h 1837765"/>
                <a:gd name="connsiteX14" fmla="*/ 4016188 w 4419600"/>
                <a:gd name="connsiteY14" fmla="*/ 1837765 h 1837765"/>
                <a:gd name="connsiteX15" fmla="*/ 4419600 w 4419600"/>
                <a:gd name="connsiteY15" fmla="*/ 1828800 h 1837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19600" h="1837765">
                  <a:moveTo>
                    <a:pt x="0" y="0"/>
                  </a:moveTo>
                  <a:lnTo>
                    <a:pt x="448235" y="17930"/>
                  </a:lnTo>
                  <a:lnTo>
                    <a:pt x="896470" y="35859"/>
                  </a:lnTo>
                  <a:cubicBezTo>
                    <a:pt x="1002552" y="41836"/>
                    <a:pt x="1013011" y="32871"/>
                    <a:pt x="1084729" y="53789"/>
                  </a:cubicBezTo>
                  <a:cubicBezTo>
                    <a:pt x="1156447" y="74707"/>
                    <a:pt x="1253564" y="113553"/>
                    <a:pt x="1326776" y="161365"/>
                  </a:cubicBezTo>
                  <a:cubicBezTo>
                    <a:pt x="1399988" y="209177"/>
                    <a:pt x="1453777" y="251012"/>
                    <a:pt x="1524000" y="340659"/>
                  </a:cubicBezTo>
                  <a:cubicBezTo>
                    <a:pt x="1594223" y="430306"/>
                    <a:pt x="1679388" y="587188"/>
                    <a:pt x="1748117" y="699247"/>
                  </a:cubicBezTo>
                  <a:cubicBezTo>
                    <a:pt x="1816846" y="811306"/>
                    <a:pt x="1882588" y="924859"/>
                    <a:pt x="1936376" y="1013012"/>
                  </a:cubicBezTo>
                  <a:cubicBezTo>
                    <a:pt x="1990164" y="1101165"/>
                    <a:pt x="2009588" y="1154953"/>
                    <a:pt x="2070847" y="1228165"/>
                  </a:cubicBezTo>
                  <a:cubicBezTo>
                    <a:pt x="2132106" y="1301377"/>
                    <a:pt x="2227729" y="1391024"/>
                    <a:pt x="2303929" y="1452283"/>
                  </a:cubicBezTo>
                  <a:cubicBezTo>
                    <a:pt x="2380129" y="1513542"/>
                    <a:pt x="2423459" y="1544918"/>
                    <a:pt x="2528047" y="1595718"/>
                  </a:cubicBezTo>
                  <a:cubicBezTo>
                    <a:pt x="2632635" y="1646518"/>
                    <a:pt x="2814918" y="1722718"/>
                    <a:pt x="2931459" y="1757083"/>
                  </a:cubicBezTo>
                  <a:cubicBezTo>
                    <a:pt x="3048000" y="1791448"/>
                    <a:pt x="3112247" y="1789953"/>
                    <a:pt x="3227294" y="1801906"/>
                  </a:cubicBezTo>
                  <a:cubicBezTo>
                    <a:pt x="3342341" y="1813859"/>
                    <a:pt x="3490259" y="1822824"/>
                    <a:pt x="3621741" y="1828800"/>
                  </a:cubicBezTo>
                  <a:cubicBezTo>
                    <a:pt x="3753223" y="1834776"/>
                    <a:pt x="3883212" y="1837765"/>
                    <a:pt x="4016188" y="1837765"/>
                  </a:cubicBezTo>
                  <a:cubicBezTo>
                    <a:pt x="4149164" y="1837765"/>
                    <a:pt x="4284382" y="1833282"/>
                    <a:pt x="4419600" y="1828800"/>
                  </a:cubicBezTo>
                </a:path>
              </a:pathLst>
            </a:cu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23" name="Forme libre 22"/>
            <p:cNvSpPr/>
            <p:nvPr/>
          </p:nvSpPr>
          <p:spPr>
            <a:xfrm>
              <a:off x="2339959" y="2362058"/>
              <a:ext cx="1882788" cy="1331782"/>
            </a:xfrm>
            <a:custGeom>
              <a:avLst/>
              <a:gdLst>
                <a:gd name="connsiteX0" fmla="*/ 0 w 1882588"/>
                <a:gd name="connsiteY0" fmla="*/ 542365 h 1331259"/>
                <a:gd name="connsiteX1" fmla="*/ 44824 w 1882588"/>
                <a:gd name="connsiteY1" fmla="*/ 658906 h 1331259"/>
                <a:gd name="connsiteX2" fmla="*/ 98612 w 1882588"/>
                <a:gd name="connsiteY2" fmla="*/ 667871 h 1331259"/>
                <a:gd name="connsiteX3" fmla="*/ 143436 w 1882588"/>
                <a:gd name="connsiteY3" fmla="*/ 614082 h 1331259"/>
                <a:gd name="connsiteX4" fmla="*/ 179294 w 1882588"/>
                <a:gd name="connsiteY4" fmla="*/ 363071 h 1331259"/>
                <a:gd name="connsiteX5" fmla="*/ 197224 w 1882588"/>
                <a:gd name="connsiteY5" fmla="*/ 192741 h 1331259"/>
                <a:gd name="connsiteX6" fmla="*/ 233083 w 1882588"/>
                <a:gd name="connsiteY6" fmla="*/ 40341 h 1331259"/>
                <a:gd name="connsiteX7" fmla="*/ 286871 w 1882588"/>
                <a:gd name="connsiteY7" fmla="*/ 13447 h 1331259"/>
                <a:gd name="connsiteX8" fmla="*/ 349624 w 1882588"/>
                <a:gd name="connsiteY8" fmla="*/ 121024 h 1331259"/>
                <a:gd name="connsiteX9" fmla="*/ 358588 w 1882588"/>
                <a:gd name="connsiteY9" fmla="*/ 389965 h 1331259"/>
                <a:gd name="connsiteX10" fmla="*/ 376518 w 1882588"/>
                <a:gd name="connsiteY10" fmla="*/ 542365 h 1331259"/>
                <a:gd name="connsiteX11" fmla="*/ 412377 w 1882588"/>
                <a:gd name="connsiteY11" fmla="*/ 658906 h 1331259"/>
                <a:gd name="connsiteX12" fmla="*/ 466165 w 1882588"/>
                <a:gd name="connsiteY12" fmla="*/ 667871 h 1331259"/>
                <a:gd name="connsiteX13" fmla="*/ 510988 w 1882588"/>
                <a:gd name="connsiteY13" fmla="*/ 587188 h 1331259"/>
                <a:gd name="connsiteX14" fmla="*/ 546847 w 1882588"/>
                <a:gd name="connsiteY14" fmla="*/ 327212 h 1331259"/>
                <a:gd name="connsiteX15" fmla="*/ 573741 w 1882588"/>
                <a:gd name="connsiteY15" fmla="*/ 121024 h 1331259"/>
                <a:gd name="connsiteX16" fmla="*/ 627530 w 1882588"/>
                <a:gd name="connsiteY16" fmla="*/ 40341 h 1331259"/>
                <a:gd name="connsiteX17" fmla="*/ 681318 w 1882588"/>
                <a:gd name="connsiteY17" fmla="*/ 103094 h 1331259"/>
                <a:gd name="connsiteX18" fmla="*/ 726141 w 1882588"/>
                <a:gd name="connsiteY18" fmla="*/ 345141 h 1331259"/>
                <a:gd name="connsiteX19" fmla="*/ 753036 w 1882588"/>
                <a:gd name="connsiteY19" fmla="*/ 569259 h 1331259"/>
                <a:gd name="connsiteX20" fmla="*/ 797859 w 1882588"/>
                <a:gd name="connsiteY20" fmla="*/ 667871 h 1331259"/>
                <a:gd name="connsiteX21" fmla="*/ 851647 w 1882588"/>
                <a:gd name="connsiteY21" fmla="*/ 649941 h 1331259"/>
                <a:gd name="connsiteX22" fmla="*/ 878541 w 1882588"/>
                <a:gd name="connsiteY22" fmla="*/ 461682 h 1331259"/>
                <a:gd name="connsiteX23" fmla="*/ 914400 w 1882588"/>
                <a:gd name="connsiteY23" fmla="*/ 255494 h 1331259"/>
                <a:gd name="connsiteX24" fmla="*/ 968188 w 1882588"/>
                <a:gd name="connsiteY24" fmla="*/ 112059 h 1331259"/>
                <a:gd name="connsiteX25" fmla="*/ 1013012 w 1882588"/>
                <a:gd name="connsiteY25" fmla="*/ 103094 h 1331259"/>
                <a:gd name="connsiteX26" fmla="*/ 1066800 w 1882588"/>
                <a:gd name="connsiteY26" fmla="*/ 228600 h 1331259"/>
                <a:gd name="connsiteX27" fmla="*/ 1084730 w 1882588"/>
                <a:gd name="connsiteY27" fmla="*/ 434788 h 1331259"/>
                <a:gd name="connsiteX28" fmla="*/ 1102659 w 1882588"/>
                <a:gd name="connsiteY28" fmla="*/ 596153 h 1331259"/>
                <a:gd name="connsiteX29" fmla="*/ 1138518 w 1882588"/>
                <a:gd name="connsiteY29" fmla="*/ 685800 h 1331259"/>
                <a:gd name="connsiteX30" fmla="*/ 1192306 w 1882588"/>
                <a:gd name="connsiteY30" fmla="*/ 658906 h 1331259"/>
                <a:gd name="connsiteX31" fmla="*/ 1228165 w 1882588"/>
                <a:gd name="connsiteY31" fmla="*/ 488576 h 1331259"/>
                <a:gd name="connsiteX32" fmla="*/ 1255059 w 1882588"/>
                <a:gd name="connsiteY32" fmla="*/ 345141 h 1331259"/>
                <a:gd name="connsiteX33" fmla="*/ 1290918 w 1882588"/>
                <a:gd name="connsiteY33" fmla="*/ 318247 h 1331259"/>
                <a:gd name="connsiteX34" fmla="*/ 1353671 w 1882588"/>
                <a:gd name="connsiteY34" fmla="*/ 416859 h 1331259"/>
                <a:gd name="connsiteX35" fmla="*/ 1371600 w 1882588"/>
                <a:gd name="connsiteY35" fmla="*/ 623047 h 1331259"/>
                <a:gd name="connsiteX36" fmla="*/ 1407459 w 1882588"/>
                <a:gd name="connsiteY36" fmla="*/ 802341 h 1331259"/>
                <a:gd name="connsiteX37" fmla="*/ 1452283 w 1882588"/>
                <a:gd name="connsiteY37" fmla="*/ 856129 h 1331259"/>
                <a:gd name="connsiteX38" fmla="*/ 1488141 w 1882588"/>
                <a:gd name="connsiteY38" fmla="*/ 811306 h 1331259"/>
                <a:gd name="connsiteX39" fmla="*/ 1506071 w 1882588"/>
                <a:gd name="connsiteY39" fmla="*/ 712694 h 1331259"/>
                <a:gd name="connsiteX40" fmla="*/ 1550894 w 1882588"/>
                <a:gd name="connsiteY40" fmla="*/ 712694 h 1331259"/>
                <a:gd name="connsiteX41" fmla="*/ 1595718 w 1882588"/>
                <a:gd name="connsiteY41" fmla="*/ 820271 h 1331259"/>
                <a:gd name="connsiteX42" fmla="*/ 1595718 w 1882588"/>
                <a:gd name="connsiteY42" fmla="*/ 981635 h 1331259"/>
                <a:gd name="connsiteX43" fmla="*/ 1649506 w 1882588"/>
                <a:gd name="connsiteY43" fmla="*/ 990600 h 1331259"/>
                <a:gd name="connsiteX44" fmla="*/ 1685365 w 1882588"/>
                <a:gd name="connsiteY44" fmla="*/ 936812 h 1331259"/>
                <a:gd name="connsiteX45" fmla="*/ 1721224 w 1882588"/>
                <a:gd name="connsiteY45" fmla="*/ 990600 h 1331259"/>
                <a:gd name="connsiteX46" fmla="*/ 1739153 w 1882588"/>
                <a:gd name="connsiteY46" fmla="*/ 1143000 h 1331259"/>
                <a:gd name="connsiteX47" fmla="*/ 1748118 w 1882588"/>
                <a:gd name="connsiteY47" fmla="*/ 1196788 h 1331259"/>
                <a:gd name="connsiteX48" fmla="*/ 1783977 w 1882588"/>
                <a:gd name="connsiteY48" fmla="*/ 1178859 h 1331259"/>
                <a:gd name="connsiteX49" fmla="*/ 1801906 w 1882588"/>
                <a:gd name="connsiteY49" fmla="*/ 1151965 h 1331259"/>
                <a:gd name="connsiteX50" fmla="*/ 1837765 w 1882588"/>
                <a:gd name="connsiteY50" fmla="*/ 1223682 h 1331259"/>
                <a:gd name="connsiteX51" fmla="*/ 1819836 w 1882588"/>
                <a:gd name="connsiteY51" fmla="*/ 1286435 h 1331259"/>
                <a:gd name="connsiteX52" fmla="*/ 1882588 w 1882588"/>
                <a:gd name="connsiteY52" fmla="*/ 1331259 h 133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882588" h="1331259">
                  <a:moveTo>
                    <a:pt x="0" y="542365"/>
                  </a:moveTo>
                  <a:cubicBezTo>
                    <a:pt x="14194" y="590176"/>
                    <a:pt x="28389" y="637988"/>
                    <a:pt x="44824" y="658906"/>
                  </a:cubicBezTo>
                  <a:cubicBezTo>
                    <a:pt x="61259" y="679824"/>
                    <a:pt x="82177" y="675342"/>
                    <a:pt x="98612" y="667871"/>
                  </a:cubicBezTo>
                  <a:cubicBezTo>
                    <a:pt x="115047" y="660400"/>
                    <a:pt x="129989" y="664882"/>
                    <a:pt x="143436" y="614082"/>
                  </a:cubicBezTo>
                  <a:cubicBezTo>
                    <a:pt x="156883" y="563282"/>
                    <a:pt x="170329" y="433294"/>
                    <a:pt x="179294" y="363071"/>
                  </a:cubicBezTo>
                  <a:cubicBezTo>
                    <a:pt x="188259" y="292848"/>
                    <a:pt x="188259" y="246529"/>
                    <a:pt x="197224" y="192741"/>
                  </a:cubicBezTo>
                  <a:cubicBezTo>
                    <a:pt x="206189" y="138953"/>
                    <a:pt x="218142" y="70223"/>
                    <a:pt x="233083" y="40341"/>
                  </a:cubicBezTo>
                  <a:cubicBezTo>
                    <a:pt x="248024" y="10459"/>
                    <a:pt x="267448" y="0"/>
                    <a:pt x="286871" y="13447"/>
                  </a:cubicBezTo>
                  <a:cubicBezTo>
                    <a:pt x="306295" y="26894"/>
                    <a:pt x="337671" y="58271"/>
                    <a:pt x="349624" y="121024"/>
                  </a:cubicBezTo>
                  <a:cubicBezTo>
                    <a:pt x="361577" y="183777"/>
                    <a:pt x="354106" y="319742"/>
                    <a:pt x="358588" y="389965"/>
                  </a:cubicBezTo>
                  <a:cubicBezTo>
                    <a:pt x="363070" y="460189"/>
                    <a:pt x="367553" y="497542"/>
                    <a:pt x="376518" y="542365"/>
                  </a:cubicBezTo>
                  <a:cubicBezTo>
                    <a:pt x="385483" y="587188"/>
                    <a:pt x="397436" y="637988"/>
                    <a:pt x="412377" y="658906"/>
                  </a:cubicBezTo>
                  <a:cubicBezTo>
                    <a:pt x="427318" y="679824"/>
                    <a:pt x="449730" y="679824"/>
                    <a:pt x="466165" y="667871"/>
                  </a:cubicBezTo>
                  <a:cubicBezTo>
                    <a:pt x="482600" y="655918"/>
                    <a:pt x="497541" y="643965"/>
                    <a:pt x="510988" y="587188"/>
                  </a:cubicBezTo>
                  <a:cubicBezTo>
                    <a:pt x="524435" y="530411"/>
                    <a:pt x="536388" y="404906"/>
                    <a:pt x="546847" y="327212"/>
                  </a:cubicBezTo>
                  <a:cubicBezTo>
                    <a:pt x="557306" y="249518"/>
                    <a:pt x="560294" y="168836"/>
                    <a:pt x="573741" y="121024"/>
                  </a:cubicBezTo>
                  <a:cubicBezTo>
                    <a:pt x="587188" y="73212"/>
                    <a:pt x="609600" y="43329"/>
                    <a:pt x="627530" y="40341"/>
                  </a:cubicBezTo>
                  <a:cubicBezTo>
                    <a:pt x="645460" y="37353"/>
                    <a:pt x="664883" y="52294"/>
                    <a:pt x="681318" y="103094"/>
                  </a:cubicBezTo>
                  <a:cubicBezTo>
                    <a:pt x="697753" y="153894"/>
                    <a:pt x="714188" y="267447"/>
                    <a:pt x="726141" y="345141"/>
                  </a:cubicBezTo>
                  <a:cubicBezTo>
                    <a:pt x="738094" y="422835"/>
                    <a:pt x="741083" y="515471"/>
                    <a:pt x="753036" y="569259"/>
                  </a:cubicBezTo>
                  <a:cubicBezTo>
                    <a:pt x="764989" y="623047"/>
                    <a:pt x="781424" y="654424"/>
                    <a:pt x="797859" y="667871"/>
                  </a:cubicBezTo>
                  <a:cubicBezTo>
                    <a:pt x="814294" y="681318"/>
                    <a:pt x="838200" y="684306"/>
                    <a:pt x="851647" y="649941"/>
                  </a:cubicBezTo>
                  <a:cubicBezTo>
                    <a:pt x="865094" y="615576"/>
                    <a:pt x="868082" y="527423"/>
                    <a:pt x="878541" y="461682"/>
                  </a:cubicBezTo>
                  <a:cubicBezTo>
                    <a:pt x="889000" y="395941"/>
                    <a:pt x="899459" y="313764"/>
                    <a:pt x="914400" y="255494"/>
                  </a:cubicBezTo>
                  <a:cubicBezTo>
                    <a:pt x="929341" y="197224"/>
                    <a:pt x="951753" y="137459"/>
                    <a:pt x="968188" y="112059"/>
                  </a:cubicBezTo>
                  <a:cubicBezTo>
                    <a:pt x="984623" y="86659"/>
                    <a:pt x="996577" y="83671"/>
                    <a:pt x="1013012" y="103094"/>
                  </a:cubicBezTo>
                  <a:cubicBezTo>
                    <a:pt x="1029447" y="122518"/>
                    <a:pt x="1054847" y="173318"/>
                    <a:pt x="1066800" y="228600"/>
                  </a:cubicBezTo>
                  <a:cubicBezTo>
                    <a:pt x="1078753" y="283882"/>
                    <a:pt x="1078754" y="373529"/>
                    <a:pt x="1084730" y="434788"/>
                  </a:cubicBezTo>
                  <a:cubicBezTo>
                    <a:pt x="1090706" y="496047"/>
                    <a:pt x="1093694" y="554318"/>
                    <a:pt x="1102659" y="596153"/>
                  </a:cubicBezTo>
                  <a:cubicBezTo>
                    <a:pt x="1111624" y="637988"/>
                    <a:pt x="1123577" y="675341"/>
                    <a:pt x="1138518" y="685800"/>
                  </a:cubicBezTo>
                  <a:cubicBezTo>
                    <a:pt x="1153459" y="696259"/>
                    <a:pt x="1177365" y="691777"/>
                    <a:pt x="1192306" y="658906"/>
                  </a:cubicBezTo>
                  <a:cubicBezTo>
                    <a:pt x="1207247" y="626035"/>
                    <a:pt x="1217706" y="540870"/>
                    <a:pt x="1228165" y="488576"/>
                  </a:cubicBezTo>
                  <a:cubicBezTo>
                    <a:pt x="1238624" y="436282"/>
                    <a:pt x="1244600" y="373529"/>
                    <a:pt x="1255059" y="345141"/>
                  </a:cubicBezTo>
                  <a:cubicBezTo>
                    <a:pt x="1265518" y="316753"/>
                    <a:pt x="1274483" y="306294"/>
                    <a:pt x="1290918" y="318247"/>
                  </a:cubicBezTo>
                  <a:cubicBezTo>
                    <a:pt x="1307353" y="330200"/>
                    <a:pt x="1340224" y="366059"/>
                    <a:pt x="1353671" y="416859"/>
                  </a:cubicBezTo>
                  <a:cubicBezTo>
                    <a:pt x="1367118" y="467659"/>
                    <a:pt x="1362635" y="558800"/>
                    <a:pt x="1371600" y="623047"/>
                  </a:cubicBezTo>
                  <a:cubicBezTo>
                    <a:pt x="1380565" y="687294"/>
                    <a:pt x="1394012" y="763494"/>
                    <a:pt x="1407459" y="802341"/>
                  </a:cubicBezTo>
                  <a:cubicBezTo>
                    <a:pt x="1420906" y="841188"/>
                    <a:pt x="1438836" y="854635"/>
                    <a:pt x="1452283" y="856129"/>
                  </a:cubicBezTo>
                  <a:cubicBezTo>
                    <a:pt x="1465730" y="857623"/>
                    <a:pt x="1479176" y="835212"/>
                    <a:pt x="1488141" y="811306"/>
                  </a:cubicBezTo>
                  <a:cubicBezTo>
                    <a:pt x="1497106" y="787400"/>
                    <a:pt x="1495612" y="729129"/>
                    <a:pt x="1506071" y="712694"/>
                  </a:cubicBezTo>
                  <a:cubicBezTo>
                    <a:pt x="1516530" y="696259"/>
                    <a:pt x="1535953" y="694764"/>
                    <a:pt x="1550894" y="712694"/>
                  </a:cubicBezTo>
                  <a:cubicBezTo>
                    <a:pt x="1565835" y="730624"/>
                    <a:pt x="1588247" y="775448"/>
                    <a:pt x="1595718" y="820271"/>
                  </a:cubicBezTo>
                  <a:cubicBezTo>
                    <a:pt x="1603189" y="865095"/>
                    <a:pt x="1586753" y="953247"/>
                    <a:pt x="1595718" y="981635"/>
                  </a:cubicBezTo>
                  <a:cubicBezTo>
                    <a:pt x="1604683" y="1010023"/>
                    <a:pt x="1634565" y="998070"/>
                    <a:pt x="1649506" y="990600"/>
                  </a:cubicBezTo>
                  <a:cubicBezTo>
                    <a:pt x="1664447" y="983130"/>
                    <a:pt x="1673412" y="936812"/>
                    <a:pt x="1685365" y="936812"/>
                  </a:cubicBezTo>
                  <a:cubicBezTo>
                    <a:pt x="1697318" y="936812"/>
                    <a:pt x="1712259" y="956235"/>
                    <a:pt x="1721224" y="990600"/>
                  </a:cubicBezTo>
                  <a:cubicBezTo>
                    <a:pt x="1730189" y="1024965"/>
                    <a:pt x="1734671" y="1108635"/>
                    <a:pt x="1739153" y="1143000"/>
                  </a:cubicBezTo>
                  <a:cubicBezTo>
                    <a:pt x="1743635" y="1177365"/>
                    <a:pt x="1740647" y="1190812"/>
                    <a:pt x="1748118" y="1196788"/>
                  </a:cubicBezTo>
                  <a:cubicBezTo>
                    <a:pt x="1755589" y="1202765"/>
                    <a:pt x="1775012" y="1186330"/>
                    <a:pt x="1783977" y="1178859"/>
                  </a:cubicBezTo>
                  <a:cubicBezTo>
                    <a:pt x="1792942" y="1171389"/>
                    <a:pt x="1792941" y="1144495"/>
                    <a:pt x="1801906" y="1151965"/>
                  </a:cubicBezTo>
                  <a:cubicBezTo>
                    <a:pt x="1810871" y="1159436"/>
                    <a:pt x="1834777" y="1201270"/>
                    <a:pt x="1837765" y="1223682"/>
                  </a:cubicBezTo>
                  <a:cubicBezTo>
                    <a:pt x="1840753" y="1246094"/>
                    <a:pt x="1812366" y="1268506"/>
                    <a:pt x="1819836" y="1286435"/>
                  </a:cubicBezTo>
                  <a:cubicBezTo>
                    <a:pt x="1827307" y="1304365"/>
                    <a:pt x="1854947" y="1317812"/>
                    <a:pt x="1882588" y="1331259"/>
                  </a:cubicBezTo>
                </a:path>
              </a:pathLst>
            </a:cu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  <p:sp>
        <p:nvSpPr>
          <p:cNvPr id="25" name="Titre 1"/>
          <p:cNvSpPr txBox="1">
            <a:spLocks/>
          </p:cNvSpPr>
          <p:nvPr/>
        </p:nvSpPr>
        <p:spPr>
          <a:xfrm>
            <a:off x="627063" y="5246701"/>
            <a:ext cx="8715404" cy="57150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>
              <a:defRPr/>
            </a:pP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Amortissement </a:t>
            </a:r>
            <a:r>
              <a:rPr lang="fr-FR">
                <a:solidFill>
                  <a:schemeClr val="tx2"/>
                </a:solidFill>
                <a:latin typeface="Maiandra GD" pitchFamily="34" charset="0"/>
              </a:rPr>
              <a:t>des</a:t>
            </a: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 variations de pression le long des artères et artérioles</a:t>
            </a:r>
          </a:p>
        </p:txBody>
      </p:sp>
      <p:sp>
        <p:nvSpPr>
          <p:cNvPr id="26" name="Titre 1"/>
          <p:cNvSpPr txBox="1">
            <a:spLocks/>
          </p:cNvSpPr>
          <p:nvPr/>
        </p:nvSpPr>
        <p:spPr>
          <a:xfrm>
            <a:off x="214282" y="142852"/>
            <a:ext cx="8715404" cy="57150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Evolution de la pression sanguine et de la section des vaisseaux</a:t>
            </a:r>
          </a:p>
        </p:txBody>
      </p:sp>
      <p:sp>
        <p:nvSpPr>
          <p:cNvPr id="27" name="Titre 1"/>
          <p:cNvSpPr txBox="1">
            <a:spLocks/>
          </p:cNvSpPr>
          <p:nvPr/>
        </p:nvSpPr>
        <p:spPr>
          <a:xfrm>
            <a:off x="1124722" y="5898475"/>
            <a:ext cx="8004021" cy="64591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Diminution de la pression artérielle moyenne (PAM) le long du système vasculaire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3" name="Groupe 15"/>
          <p:cNvGrpSpPr>
            <a:grpSpLocks/>
          </p:cNvGrpSpPr>
          <p:nvPr/>
        </p:nvGrpSpPr>
        <p:grpSpPr bwMode="auto">
          <a:xfrm>
            <a:off x="0" y="428625"/>
            <a:ext cx="8786813" cy="1428750"/>
            <a:chOff x="-32" y="428604"/>
            <a:chExt cx="8786874" cy="1428760"/>
          </a:xfrm>
        </p:grpSpPr>
        <p:sp>
          <p:nvSpPr>
            <p:cNvPr id="9" name="Titre 1"/>
            <p:cNvSpPr txBox="1">
              <a:spLocks/>
            </p:cNvSpPr>
            <p:nvPr/>
          </p:nvSpPr>
          <p:spPr>
            <a:xfrm>
              <a:off x="500034" y="428604"/>
              <a:ext cx="571504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457200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400" dirty="0">
                  <a:solidFill>
                    <a:schemeClr val="tx2"/>
                  </a:solidFill>
                  <a:latin typeface="Times New Roman"/>
                  <a:ea typeface="+mj-ea"/>
                  <a:cs typeface="Times New Roman"/>
                </a:rPr>
                <a:t>► </a:t>
              </a:r>
              <a:r>
                <a:rPr lang="fr-FR" sz="24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Réguler, qu’est ce que ça veut dire ?</a:t>
              </a:r>
            </a:p>
          </p:txBody>
        </p:sp>
        <p:sp>
          <p:nvSpPr>
            <p:cNvPr id="10" name="Titre 1"/>
            <p:cNvSpPr txBox="1">
              <a:spLocks/>
            </p:cNvSpPr>
            <p:nvPr/>
          </p:nvSpPr>
          <p:spPr>
            <a:xfrm>
              <a:off x="-32" y="1000108"/>
              <a:ext cx="8786874" cy="85725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marL="457200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	</a:t>
              </a:r>
              <a:r>
                <a:rPr lang="fr-FR" sz="2000" dirty="0" smtClean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Maintien </a:t>
              </a: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du milieu intérieur dans un état stable, indépendamment des fluctuations du milieu extérieur</a:t>
              </a:r>
            </a:p>
          </p:txBody>
        </p:sp>
      </p:grpSp>
      <p:sp>
        <p:nvSpPr>
          <p:cNvPr id="15" name="Titre 1"/>
          <p:cNvSpPr txBox="1">
            <a:spLocks/>
          </p:cNvSpPr>
          <p:nvPr/>
        </p:nvSpPr>
        <p:spPr>
          <a:xfrm>
            <a:off x="2714612" y="1928802"/>
            <a:ext cx="4429156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→ </a:t>
            </a:r>
            <a:r>
              <a:rPr lang="fr-FR" sz="2000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Homéostasie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(C. Bernard 1866)</a:t>
            </a:r>
          </a:p>
        </p:txBody>
      </p:sp>
      <p:sp>
        <p:nvSpPr>
          <p:cNvPr id="18" name="Titre 1"/>
          <p:cNvSpPr txBox="1">
            <a:spLocks/>
          </p:cNvSpPr>
          <p:nvPr/>
        </p:nvSpPr>
        <p:spPr bwMode="auto">
          <a:xfrm>
            <a:off x="428625" y="5143500"/>
            <a:ext cx="5214938" cy="428625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/>
                </a:solidFill>
                <a:latin typeface="Times New Roman"/>
                <a:cs typeface="Times New Roman"/>
              </a:rPr>
              <a:t>► </a:t>
            </a:r>
            <a:r>
              <a:rPr lang="fr-FR" sz="24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Comment fait on pour réguler ?</a:t>
            </a:r>
          </a:p>
        </p:txBody>
      </p:sp>
      <p:grpSp>
        <p:nvGrpSpPr>
          <p:cNvPr id="17" name="Groupe 16"/>
          <p:cNvGrpSpPr>
            <a:grpSpLocks/>
          </p:cNvGrpSpPr>
          <p:nvPr/>
        </p:nvGrpSpPr>
        <p:grpSpPr bwMode="auto">
          <a:xfrm>
            <a:off x="428625" y="2786063"/>
            <a:ext cx="8501063" cy="1785937"/>
            <a:chOff x="428564" y="2714620"/>
            <a:chExt cx="8501154" cy="1785950"/>
          </a:xfrm>
        </p:grpSpPr>
        <p:sp>
          <p:nvSpPr>
            <p:cNvPr id="11" name="Titre 1"/>
            <p:cNvSpPr txBox="1">
              <a:spLocks/>
            </p:cNvSpPr>
            <p:nvPr/>
          </p:nvSpPr>
          <p:spPr>
            <a:xfrm>
              <a:off x="500034" y="2714620"/>
              <a:ext cx="6286544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457200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400" dirty="0">
                  <a:solidFill>
                    <a:schemeClr val="tx2"/>
                  </a:solidFill>
                  <a:latin typeface="Times New Roman"/>
                  <a:cs typeface="Times New Roman"/>
                </a:rPr>
                <a:t>► </a:t>
              </a:r>
              <a:r>
                <a:rPr lang="fr-FR" sz="24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Pourquoi </a:t>
              </a:r>
              <a:r>
                <a:rPr lang="fr-FR" sz="2400" dirty="0" smtClean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faut-il </a:t>
              </a:r>
              <a:r>
                <a:rPr lang="fr-FR" sz="24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réguler ?</a:t>
              </a:r>
            </a:p>
          </p:txBody>
        </p:sp>
        <p:sp>
          <p:nvSpPr>
            <p:cNvPr id="13" name="Titre 1"/>
            <p:cNvSpPr txBox="1">
              <a:spLocks/>
            </p:cNvSpPr>
            <p:nvPr/>
          </p:nvSpPr>
          <p:spPr>
            <a:xfrm>
              <a:off x="428596" y="3286124"/>
              <a:ext cx="8501122" cy="85725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- Nécessité d’avoir des conditions physico-chimiques précises pour maintenir la vie cellulaire</a:t>
              </a:r>
            </a:p>
          </p:txBody>
        </p:sp>
        <p:sp>
          <p:nvSpPr>
            <p:cNvPr id="14" name="Titre 1"/>
            <p:cNvSpPr txBox="1">
              <a:spLocks/>
            </p:cNvSpPr>
            <p:nvPr/>
          </p:nvSpPr>
          <p:spPr>
            <a:xfrm>
              <a:off x="428564" y="4071942"/>
              <a:ext cx="5572196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- Nécessité de s’affranchir du milieu environnant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1142976" y="785794"/>
            <a:ext cx="6929486" cy="357190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PAM = Débit cardiaque x Resistance périphérique totale</a:t>
            </a: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1928794" y="142852"/>
            <a:ext cx="5357850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Définition de la pression artérielle</a:t>
            </a:r>
            <a:endParaRPr lang="fr-FR" sz="24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grpSp>
        <p:nvGrpSpPr>
          <p:cNvPr id="30" name="Groupe 29"/>
          <p:cNvGrpSpPr>
            <a:grpSpLocks/>
          </p:cNvGrpSpPr>
          <p:nvPr/>
        </p:nvGrpSpPr>
        <p:grpSpPr bwMode="auto">
          <a:xfrm>
            <a:off x="0" y="1385888"/>
            <a:ext cx="9144000" cy="5114925"/>
            <a:chOff x="0" y="1385909"/>
            <a:chExt cx="9144000" cy="5114925"/>
          </a:xfrm>
        </p:grpSpPr>
        <p:pic>
          <p:nvPicPr>
            <p:cNvPr id="47112" name="Picture 92" descr="cadre coloréter copie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1385909"/>
              <a:ext cx="9144000" cy="5114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113" name="Rectangle 112"/>
            <p:cNvSpPr>
              <a:spLocks noChangeArrowheads="1"/>
            </p:cNvSpPr>
            <p:nvPr/>
          </p:nvSpPr>
          <p:spPr bwMode="auto">
            <a:xfrm>
              <a:off x="2430462" y="1559470"/>
              <a:ext cx="492762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>
                  <a:solidFill>
                    <a:schemeClr val="accent2"/>
                  </a:solidFill>
                  <a:latin typeface="Arial" charset="0"/>
                </a:rPr>
                <a:t>PRESSION ARTERIELLE MOYENNE (PAM)</a:t>
              </a:r>
            </a:p>
          </p:txBody>
        </p:sp>
        <p:sp>
          <p:nvSpPr>
            <p:cNvPr id="47114" name="Rectangle 113"/>
            <p:cNvSpPr>
              <a:spLocks noChangeArrowheads="1"/>
            </p:cNvSpPr>
            <p:nvPr/>
          </p:nvSpPr>
          <p:spPr bwMode="auto">
            <a:xfrm>
              <a:off x="4133850" y="2143116"/>
              <a:ext cx="1633538" cy="336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>
                  <a:solidFill>
                    <a:srgbClr val="FF3300"/>
                  </a:solidFill>
                  <a:latin typeface="Arial" charset="0"/>
                </a:rPr>
                <a:t>déterminée par</a:t>
              </a:r>
            </a:p>
          </p:txBody>
        </p:sp>
        <p:sp>
          <p:nvSpPr>
            <p:cNvPr id="47115" name="Rectangle 114"/>
            <p:cNvSpPr>
              <a:spLocks noChangeArrowheads="1"/>
            </p:cNvSpPr>
            <p:nvPr/>
          </p:nvSpPr>
          <p:spPr bwMode="auto">
            <a:xfrm>
              <a:off x="214282" y="3087673"/>
              <a:ext cx="1941557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fr-FR" b="1">
                  <a:solidFill>
                    <a:schemeClr val="accent2"/>
                  </a:solidFill>
                  <a:latin typeface="Arial" charset="0"/>
                </a:rPr>
                <a:t>volume sanguin</a:t>
              </a:r>
            </a:p>
          </p:txBody>
        </p:sp>
        <p:sp>
          <p:nvSpPr>
            <p:cNvPr id="47116" name="Rectangle 115"/>
            <p:cNvSpPr>
              <a:spLocks noChangeArrowheads="1"/>
            </p:cNvSpPr>
            <p:nvPr/>
          </p:nvSpPr>
          <p:spPr bwMode="auto">
            <a:xfrm>
              <a:off x="2692400" y="3100373"/>
              <a:ext cx="228600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accent2"/>
                  </a:solidFill>
                  <a:latin typeface="Arial" charset="0"/>
                </a:rPr>
                <a:t>débit cardiaque</a:t>
              </a:r>
            </a:p>
          </p:txBody>
        </p:sp>
        <p:sp>
          <p:nvSpPr>
            <p:cNvPr id="47117" name="Rectangle 116"/>
            <p:cNvSpPr>
              <a:spLocks noChangeArrowheads="1"/>
            </p:cNvSpPr>
            <p:nvPr/>
          </p:nvSpPr>
          <p:spPr bwMode="auto">
            <a:xfrm>
              <a:off x="4660900" y="3100373"/>
              <a:ext cx="2286000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accent2"/>
                  </a:solidFill>
                  <a:latin typeface="Arial" charset="0"/>
                </a:rPr>
                <a:t>résistance à l’écoulement</a:t>
              </a:r>
            </a:p>
          </p:txBody>
        </p:sp>
        <p:sp>
          <p:nvSpPr>
            <p:cNvPr id="47118" name="Rectangle 117"/>
            <p:cNvSpPr>
              <a:spLocks noChangeArrowheads="1"/>
            </p:cNvSpPr>
            <p:nvPr/>
          </p:nvSpPr>
          <p:spPr bwMode="auto">
            <a:xfrm>
              <a:off x="6769100" y="3100373"/>
              <a:ext cx="2120900" cy="825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>
                  <a:solidFill>
                    <a:schemeClr val="accent2"/>
                  </a:solidFill>
                  <a:latin typeface="Arial" charset="0"/>
                </a:rPr>
                <a:t>répartition du sang entre artères et veines</a:t>
              </a:r>
            </a:p>
          </p:txBody>
        </p:sp>
        <p:sp>
          <p:nvSpPr>
            <p:cNvPr id="47119" name="Rectangle 118"/>
            <p:cNvSpPr>
              <a:spLocks noChangeArrowheads="1"/>
            </p:cNvSpPr>
            <p:nvPr/>
          </p:nvSpPr>
          <p:spPr bwMode="auto">
            <a:xfrm>
              <a:off x="412750" y="3743311"/>
              <a:ext cx="1522413" cy="336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>
                  <a:solidFill>
                    <a:srgbClr val="FF3300"/>
                  </a:solidFill>
                  <a:latin typeface="Arial" charset="0"/>
                </a:rPr>
                <a:t>déterminé par</a:t>
              </a:r>
            </a:p>
          </p:txBody>
        </p:sp>
        <p:sp>
          <p:nvSpPr>
            <p:cNvPr id="47120" name="Rectangle 119"/>
            <p:cNvSpPr>
              <a:spLocks noChangeArrowheads="1"/>
            </p:cNvSpPr>
            <p:nvPr/>
          </p:nvSpPr>
          <p:spPr bwMode="auto">
            <a:xfrm>
              <a:off x="3054350" y="3743311"/>
              <a:ext cx="1522413" cy="336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>
                  <a:solidFill>
                    <a:srgbClr val="FF3300"/>
                  </a:solidFill>
                  <a:latin typeface="Arial" charset="0"/>
                </a:rPr>
                <a:t>déterminé par</a:t>
              </a:r>
            </a:p>
          </p:txBody>
        </p:sp>
        <p:sp>
          <p:nvSpPr>
            <p:cNvPr id="47121" name="Rectangle 120"/>
            <p:cNvSpPr>
              <a:spLocks noChangeArrowheads="1"/>
            </p:cNvSpPr>
            <p:nvPr/>
          </p:nvSpPr>
          <p:spPr bwMode="auto">
            <a:xfrm>
              <a:off x="5000628" y="4143380"/>
              <a:ext cx="1633538" cy="336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>
                  <a:solidFill>
                    <a:srgbClr val="FF3300"/>
                  </a:solidFill>
                  <a:latin typeface="Arial" charset="0"/>
                </a:rPr>
                <a:t>déterminée par</a:t>
              </a:r>
            </a:p>
          </p:txBody>
        </p:sp>
        <p:sp>
          <p:nvSpPr>
            <p:cNvPr id="47122" name="Rectangle 121"/>
            <p:cNvSpPr>
              <a:spLocks noChangeArrowheads="1"/>
            </p:cNvSpPr>
            <p:nvPr/>
          </p:nvSpPr>
          <p:spPr bwMode="auto">
            <a:xfrm>
              <a:off x="7042150" y="4143380"/>
              <a:ext cx="1633538" cy="336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>
                  <a:solidFill>
                    <a:srgbClr val="FF3300"/>
                  </a:solidFill>
                  <a:latin typeface="Arial" charset="0"/>
                </a:rPr>
                <a:t>déterminée par</a:t>
              </a:r>
            </a:p>
          </p:txBody>
        </p:sp>
        <p:sp>
          <p:nvSpPr>
            <p:cNvPr id="47123" name="Rectangle 122"/>
            <p:cNvSpPr>
              <a:spLocks noChangeArrowheads="1"/>
            </p:cNvSpPr>
            <p:nvPr/>
          </p:nvSpPr>
          <p:spPr bwMode="auto">
            <a:xfrm>
              <a:off x="84138" y="4586273"/>
              <a:ext cx="1117600" cy="517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prise de liquide</a:t>
              </a:r>
            </a:p>
          </p:txBody>
        </p:sp>
        <p:sp>
          <p:nvSpPr>
            <p:cNvPr id="47124" name="Rectangle 123"/>
            <p:cNvSpPr>
              <a:spLocks noChangeArrowheads="1"/>
            </p:cNvSpPr>
            <p:nvPr/>
          </p:nvSpPr>
          <p:spPr bwMode="auto">
            <a:xfrm>
              <a:off x="1062038" y="4586273"/>
              <a:ext cx="1117600" cy="517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perte de liquide</a:t>
              </a:r>
            </a:p>
          </p:txBody>
        </p:sp>
        <p:sp>
          <p:nvSpPr>
            <p:cNvPr id="47125" name="Rectangle 124"/>
            <p:cNvSpPr>
              <a:spLocks noChangeArrowheads="1"/>
            </p:cNvSpPr>
            <p:nvPr/>
          </p:nvSpPr>
          <p:spPr bwMode="auto">
            <a:xfrm>
              <a:off x="2636838" y="4776773"/>
              <a:ext cx="1117600" cy="517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fréquence cardiaque</a:t>
              </a:r>
            </a:p>
          </p:txBody>
        </p:sp>
        <p:sp>
          <p:nvSpPr>
            <p:cNvPr id="47126" name="Rectangle 125"/>
            <p:cNvSpPr>
              <a:spLocks noChangeArrowheads="1"/>
            </p:cNvSpPr>
            <p:nvPr/>
          </p:nvSpPr>
          <p:spPr bwMode="auto">
            <a:xfrm>
              <a:off x="3779838" y="4764073"/>
              <a:ext cx="1117600" cy="517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volume systolique</a:t>
              </a:r>
            </a:p>
          </p:txBody>
        </p:sp>
        <p:sp>
          <p:nvSpPr>
            <p:cNvPr id="47127" name="Rectangle 126"/>
            <p:cNvSpPr>
              <a:spLocks noChangeArrowheads="1"/>
            </p:cNvSpPr>
            <p:nvPr/>
          </p:nvSpPr>
          <p:spPr bwMode="auto">
            <a:xfrm>
              <a:off x="5143500" y="4776773"/>
              <a:ext cx="1409700" cy="5175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diamètre des artérioles</a:t>
              </a:r>
            </a:p>
          </p:txBody>
        </p:sp>
        <p:sp>
          <p:nvSpPr>
            <p:cNvPr id="47128" name="Rectangle 127"/>
            <p:cNvSpPr>
              <a:spLocks noChangeArrowheads="1"/>
            </p:cNvSpPr>
            <p:nvPr/>
          </p:nvSpPr>
          <p:spPr bwMode="auto">
            <a:xfrm>
              <a:off x="7086600" y="4786322"/>
              <a:ext cx="140970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diamètre des veines</a:t>
              </a:r>
            </a:p>
          </p:txBody>
        </p:sp>
        <p:sp>
          <p:nvSpPr>
            <p:cNvPr id="47129" name="Rectangle 128"/>
            <p:cNvSpPr>
              <a:spLocks noChangeArrowheads="1"/>
            </p:cNvSpPr>
            <p:nvPr/>
          </p:nvSpPr>
          <p:spPr bwMode="auto">
            <a:xfrm>
              <a:off x="1085850" y="5165711"/>
              <a:ext cx="1104900" cy="3365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>
                  <a:solidFill>
                    <a:srgbClr val="FF3300"/>
                  </a:solidFill>
                  <a:latin typeface="Arial" charset="0"/>
                </a:rPr>
                <a:t>peut-être</a:t>
              </a:r>
            </a:p>
          </p:txBody>
        </p:sp>
        <p:sp>
          <p:nvSpPr>
            <p:cNvPr id="47130" name="Rectangle 129"/>
            <p:cNvSpPr>
              <a:spLocks noChangeArrowheads="1"/>
            </p:cNvSpPr>
            <p:nvPr/>
          </p:nvSpPr>
          <p:spPr bwMode="auto">
            <a:xfrm>
              <a:off x="363538" y="6034073"/>
              <a:ext cx="1117600" cy="304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passive</a:t>
              </a:r>
            </a:p>
          </p:txBody>
        </p:sp>
        <p:sp>
          <p:nvSpPr>
            <p:cNvPr id="47131" name="Rectangle 130"/>
            <p:cNvSpPr>
              <a:spLocks noChangeArrowheads="1"/>
            </p:cNvSpPr>
            <p:nvPr/>
          </p:nvSpPr>
          <p:spPr bwMode="auto">
            <a:xfrm>
              <a:off x="1366838" y="5929330"/>
              <a:ext cx="111760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réglée par les reins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29" name="Group 46"/>
          <p:cNvGrpSpPr>
            <a:grpSpLocks/>
          </p:cNvGrpSpPr>
          <p:nvPr/>
        </p:nvGrpSpPr>
        <p:grpSpPr bwMode="auto">
          <a:xfrm>
            <a:off x="71438" y="1714500"/>
            <a:ext cx="8359775" cy="3819525"/>
            <a:chOff x="320" y="562"/>
            <a:chExt cx="5045" cy="2316"/>
          </a:xfrm>
        </p:grpSpPr>
        <p:sp>
          <p:nvSpPr>
            <p:cNvPr id="48148" name="Rectangle 27"/>
            <p:cNvSpPr>
              <a:spLocks noChangeArrowheads="1"/>
            </p:cNvSpPr>
            <p:nvPr/>
          </p:nvSpPr>
          <p:spPr bwMode="auto">
            <a:xfrm>
              <a:off x="320" y="562"/>
              <a:ext cx="219" cy="231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l"/>
              <a:endParaRPr lang="fr-FR">
                <a:solidFill>
                  <a:schemeClr val="tx1"/>
                </a:solidFill>
                <a:latin typeface="Arial" charset="0"/>
              </a:endParaRPr>
            </a:p>
          </p:txBody>
        </p:sp>
        <p:pic>
          <p:nvPicPr>
            <p:cNvPr id="48149" name="Picture 33" descr="principe mesure Part homme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75" y="562"/>
              <a:ext cx="4890" cy="23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8150" name="Rectangle 34"/>
            <p:cNvSpPr>
              <a:spLocks noChangeArrowheads="1"/>
            </p:cNvSpPr>
            <p:nvPr/>
          </p:nvSpPr>
          <p:spPr bwMode="auto">
            <a:xfrm>
              <a:off x="381" y="2496"/>
              <a:ext cx="456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artère</a:t>
              </a:r>
            </a:p>
          </p:txBody>
        </p:sp>
        <p:sp>
          <p:nvSpPr>
            <p:cNvPr id="48151" name="Rectangle 35"/>
            <p:cNvSpPr>
              <a:spLocks noChangeArrowheads="1"/>
            </p:cNvSpPr>
            <p:nvPr/>
          </p:nvSpPr>
          <p:spPr bwMode="auto">
            <a:xfrm>
              <a:off x="887" y="1392"/>
              <a:ext cx="856" cy="3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brassard gonflé d’air</a:t>
              </a:r>
            </a:p>
          </p:txBody>
        </p:sp>
        <p:sp>
          <p:nvSpPr>
            <p:cNvPr id="48152" name="Rectangle 36"/>
            <p:cNvSpPr>
              <a:spLocks noChangeArrowheads="1"/>
            </p:cNvSpPr>
            <p:nvPr/>
          </p:nvSpPr>
          <p:spPr bwMode="auto">
            <a:xfrm>
              <a:off x="2429" y="1328"/>
              <a:ext cx="302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150</a:t>
              </a:r>
            </a:p>
          </p:txBody>
        </p:sp>
        <p:sp>
          <p:nvSpPr>
            <p:cNvPr id="48153" name="Rectangle 37"/>
            <p:cNvSpPr>
              <a:spLocks noChangeArrowheads="1"/>
            </p:cNvSpPr>
            <p:nvPr/>
          </p:nvSpPr>
          <p:spPr bwMode="auto">
            <a:xfrm>
              <a:off x="3605" y="1456"/>
              <a:ext cx="302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120</a:t>
              </a:r>
            </a:p>
          </p:txBody>
        </p:sp>
        <p:sp>
          <p:nvSpPr>
            <p:cNvPr id="48154" name="Rectangle 38"/>
            <p:cNvSpPr>
              <a:spLocks noChangeArrowheads="1"/>
            </p:cNvSpPr>
            <p:nvPr/>
          </p:nvSpPr>
          <p:spPr bwMode="auto">
            <a:xfrm>
              <a:off x="5037" y="1648"/>
              <a:ext cx="252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70</a:t>
              </a:r>
            </a:p>
          </p:txBody>
        </p:sp>
        <p:sp>
          <p:nvSpPr>
            <p:cNvPr id="48155" name="Rectangle 45"/>
            <p:cNvSpPr>
              <a:spLocks noChangeArrowheads="1"/>
            </p:cNvSpPr>
            <p:nvPr/>
          </p:nvSpPr>
          <p:spPr bwMode="auto">
            <a:xfrm>
              <a:off x="1576" y="2464"/>
              <a:ext cx="720" cy="3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accent2"/>
                  </a:solidFill>
                  <a:latin typeface="Arial" charset="0"/>
                </a:rPr>
                <a:t>artère comprimée</a:t>
              </a:r>
            </a:p>
          </p:txBody>
        </p:sp>
      </p:grpSp>
      <p:grpSp>
        <p:nvGrpSpPr>
          <p:cNvPr id="18" name="Groupe 17"/>
          <p:cNvGrpSpPr>
            <a:grpSpLocks/>
          </p:cNvGrpSpPr>
          <p:nvPr/>
        </p:nvGrpSpPr>
        <p:grpSpPr bwMode="auto">
          <a:xfrm>
            <a:off x="1714500" y="5572125"/>
            <a:ext cx="2643188" cy="895350"/>
            <a:chOff x="1714480" y="5572140"/>
            <a:chExt cx="2643206" cy="895382"/>
          </a:xfrm>
        </p:grpSpPr>
        <p:sp>
          <p:nvSpPr>
            <p:cNvPr id="37" name="Titre 1"/>
            <p:cNvSpPr txBox="1">
              <a:spLocks/>
            </p:cNvSpPr>
            <p:nvPr/>
          </p:nvSpPr>
          <p:spPr>
            <a:xfrm>
              <a:off x="1714480" y="5857892"/>
              <a:ext cx="2643206" cy="609630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Pas d’écoulement sanguin</a:t>
              </a:r>
              <a:endParaRPr lang="fr-FR" b="1" dirty="0">
                <a:solidFill>
                  <a:schemeClr val="tx1"/>
                </a:solidFill>
                <a:latin typeface="Maiandra GD" pitchFamily="34" charset="0"/>
                <a:ea typeface="+mj-ea"/>
                <a:cs typeface="+mj-cs"/>
              </a:endParaRPr>
            </a:p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 err="1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P</a:t>
              </a:r>
              <a:r>
                <a:rPr lang="fr-FR" baseline="-25000" dirty="0" err="1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brassard</a:t>
              </a:r>
              <a:r>
                <a:rPr lang="fr-FR" dirty="0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 &gt; </a:t>
              </a:r>
              <a:r>
                <a:rPr lang="fr-FR" dirty="0" err="1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P</a:t>
              </a:r>
              <a:r>
                <a:rPr lang="fr-FR" baseline="-25000" dirty="0" err="1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artérielle</a:t>
              </a:r>
              <a:endParaRPr lang="fr-FR" baseline="-25000" dirty="0">
                <a:solidFill>
                  <a:schemeClr val="tx1"/>
                </a:solidFill>
                <a:latin typeface="Maiandra GD" pitchFamily="34" charset="0"/>
                <a:ea typeface="+mj-ea"/>
                <a:cs typeface="+mj-cs"/>
              </a:endParaRPr>
            </a:p>
          </p:txBody>
        </p:sp>
        <p:sp>
          <p:nvSpPr>
            <p:cNvPr id="40" name="Flèche vers le haut 39"/>
            <p:cNvSpPr/>
            <p:nvPr/>
          </p:nvSpPr>
          <p:spPr>
            <a:xfrm>
              <a:off x="2928926" y="5572140"/>
              <a:ext cx="214313" cy="285760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 dirty="0"/>
            </a:p>
          </p:txBody>
        </p:sp>
      </p:grpSp>
      <p:grpSp>
        <p:nvGrpSpPr>
          <p:cNvPr id="20" name="Groupe 19"/>
          <p:cNvGrpSpPr>
            <a:grpSpLocks/>
          </p:cNvGrpSpPr>
          <p:nvPr/>
        </p:nvGrpSpPr>
        <p:grpSpPr bwMode="auto">
          <a:xfrm>
            <a:off x="6000750" y="5572125"/>
            <a:ext cx="3000375" cy="928688"/>
            <a:chOff x="6000760" y="5572140"/>
            <a:chExt cx="3000396" cy="928694"/>
          </a:xfrm>
        </p:grpSpPr>
        <p:sp>
          <p:nvSpPr>
            <p:cNvPr id="38" name="Titre 1"/>
            <p:cNvSpPr txBox="1">
              <a:spLocks/>
            </p:cNvSpPr>
            <p:nvPr/>
          </p:nvSpPr>
          <p:spPr>
            <a:xfrm>
              <a:off x="6000760" y="5857892"/>
              <a:ext cx="3000396" cy="642942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Ecoulement sanguin laminaire</a:t>
              </a:r>
              <a:endParaRPr lang="fr-FR" b="1" dirty="0">
                <a:solidFill>
                  <a:schemeClr val="tx1"/>
                </a:solidFill>
                <a:latin typeface="Maiandra GD" pitchFamily="34" charset="0"/>
                <a:ea typeface="+mj-ea"/>
                <a:cs typeface="+mj-cs"/>
              </a:endParaRPr>
            </a:p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 err="1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P</a:t>
              </a:r>
              <a:r>
                <a:rPr lang="fr-FR" baseline="-25000" dirty="0" err="1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brassard</a:t>
              </a:r>
              <a:r>
                <a:rPr lang="fr-FR" dirty="0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 &lt; </a:t>
              </a:r>
              <a:r>
                <a:rPr lang="fr-FR" dirty="0" err="1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P</a:t>
              </a:r>
              <a:r>
                <a:rPr lang="fr-FR" baseline="-25000" dirty="0" err="1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artérielle</a:t>
              </a:r>
              <a:endParaRPr lang="fr-FR" baseline="-25000" dirty="0">
                <a:solidFill>
                  <a:schemeClr val="tx1"/>
                </a:solidFill>
                <a:latin typeface="Maiandra GD" pitchFamily="34" charset="0"/>
                <a:ea typeface="+mj-ea"/>
                <a:cs typeface="+mj-cs"/>
              </a:endParaRPr>
            </a:p>
          </p:txBody>
        </p:sp>
        <p:sp>
          <p:nvSpPr>
            <p:cNvPr id="41" name="Flèche vers le haut 40"/>
            <p:cNvSpPr/>
            <p:nvPr/>
          </p:nvSpPr>
          <p:spPr>
            <a:xfrm>
              <a:off x="7358083" y="5572140"/>
              <a:ext cx="214313" cy="285752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  <p:grpSp>
        <p:nvGrpSpPr>
          <p:cNvPr id="19" name="Groupe 18"/>
          <p:cNvGrpSpPr>
            <a:grpSpLocks/>
          </p:cNvGrpSpPr>
          <p:nvPr/>
        </p:nvGrpSpPr>
        <p:grpSpPr bwMode="auto">
          <a:xfrm>
            <a:off x="2500313" y="785813"/>
            <a:ext cx="4714875" cy="928687"/>
            <a:chOff x="2500298" y="785794"/>
            <a:chExt cx="4714908" cy="928694"/>
          </a:xfrm>
        </p:grpSpPr>
        <p:sp>
          <p:nvSpPr>
            <p:cNvPr id="39" name="Titre 1"/>
            <p:cNvSpPr txBox="1">
              <a:spLocks/>
            </p:cNvSpPr>
            <p:nvPr/>
          </p:nvSpPr>
          <p:spPr>
            <a:xfrm>
              <a:off x="2500298" y="785794"/>
              <a:ext cx="4714908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Ecoulement sanguin turbulent</a:t>
              </a:r>
              <a:endParaRPr lang="fr-FR" b="1" dirty="0">
                <a:solidFill>
                  <a:schemeClr val="tx1"/>
                </a:solidFill>
                <a:latin typeface="Maiandra GD" pitchFamily="34" charset="0"/>
                <a:ea typeface="+mj-ea"/>
                <a:cs typeface="+mj-cs"/>
              </a:endParaRPr>
            </a:p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Son audible quand </a:t>
              </a:r>
              <a:r>
                <a:rPr lang="fr-FR" dirty="0" err="1">
                  <a:solidFill>
                    <a:schemeClr val="tx1"/>
                  </a:solidFill>
                  <a:latin typeface="Maiandra GD" pitchFamily="34" charset="0"/>
                </a:rPr>
                <a:t>P</a:t>
              </a:r>
              <a:r>
                <a:rPr lang="fr-FR" baseline="-25000" dirty="0" err="1">
                  <a:solidFill>
                    <a:schemeClr val="tx1"/>
                  </a:solidFill>
                  <a:latin typeface="Maiandra GD" pitchFamily="34" charset="0"/>
                </a:rPr>
                <a:t>artérielle</a:t>
              </a:r>
              <a:r>
                <a:rPr lang="fr-FR" dirty="0">
                  <a:solidFill>
                    <a:schemeClr val="tx1"/>
                  </a:solidFill>
                  <a:latin typeface="Maiandra GD" pitchFamily="34" charset="0"/>
                </a:rPr>
                <a:t> devient &gt; </a:t>
              </a:r>
              <a:r>
                <a:rPr lang="fr-FR" dirty="0" err="1">
                  <a:solidFill>
                    <a:schemeClr val="tx1"/>
                  </a:solidFill>
                  <a:latin typeface="Maiandra GD" pitchFamily="34" charset="0"/>
                </a:rPr>
                <a:t>P</a:t>
              </a:r>
              <a:r>
                <a:rPr lang="fr-FR" baseline="-25000" dirty="0" err="1">
                  <a:solidFill>
                    <a:schemeClr val="tx1"/>
                  </a:solidFill>
                  <a:latin typeface="Maiandra GD" pitchFamily="34" charset="0"/>
                </a:rPr>
                <a:t>brassard</a:t>
              </a:r>
              <a:endParaRPr lang="fr-FR" baseline="-25000" dirty="0">
                <a:solidFill>
                  <a:schemeClr val="tx1"/>
                </a:solidFill>
                <a:latin typeface="Maiandra GD" pitchFamily="34" charset="0"/>
              </a:endParaRPr>
            </a:p>
          </p:txBody>
        </p:sp>
        <p:sp>
          <p:nvSpPr>
            <p:cNvPr id="42" name="Flèche vers le bas 41"/>
            <p:cNvSpPr/>
            <p:nvPr/>
          </p:nvSpPr>
          <p:spPr>
            <a:xfrm>
              <a:off x="4714875" y="1428736"/>
              <a:ext cx="214315" cy="285752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  <p:sp>
        <p:nvSpPr>
          <p:cNvPr id="43" name="Titre 1"/>
          <p:cNvSpPr txBox="1">
            <a:spLocks/>
          </p:cNvSpPr>
          <p:nvPr/>
        </p:nvSpPr>
        <p:spPr>
          <a:xfrm>
            <a:off x="1785918" y="142852"/>
            <a:ext cx="5572164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Mesure de la pression artérielle moyenne</a:t>
            </a:r>
            <a:endParaRPr lang="fr-FR" sz="24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re 1"/>
          <p:cNvSpPr txBox="1">
            <a:spLocks/>
          </p:cNvSpPr>
          <p:nvPr/>
        </p:nvSpPr>
        <p:spPr>
          <a:xfrm>
            <a:off x="1714480" y="142852"/>
            <a:ext cx="6000792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Variation de la PAM sur une journée et sur une vie</a:t>
            </a:r>
            <a:endParaRPr lang="fr-FR" sz="20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pic>
        <p:nvPicPr>
          <p:cNvPr id="49156" name="Picture 2" descr="C:\Documents and Settings\Pascal SALVETTI\Bureau\0382_001.jpg"/>
          <p:cNvPicPr>
            <a:picLocks noChangeAspect="1" noChangeArrowheads="1"/>
          </p:cNvPicPr>
          <p:nvPr/>
        </p:nvPicPr>
        <p:blipFill>
          <a:blip r:embed="rId2" cstate="print"/>
          <a:srcRect l="44164" t="9464" r="19032" b="61198"/>
          <a:stretch>
            <a:fillRect/>
          </a:stretch>
        </p:blipFill>
        <p:spPr bwMode="auto">
          <a:xfrm>
            <a:off x="320675" y="3500438"/>
            <a:ext cx="5322888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157" name="Picture 2" descr="C:\Documents and Settings\Pascal SALVETTI\Bureau\0382_001.jpg"/>
          <p:cNvPicPr>
            <a:picLocks noChangeAspect="1" noChangeArrowheads="1"/>
          </p:cNvPicPr>
          <p:nvPr/>
        </p:nvPicPr>
        <p:blipFill>
          <a:blip r:embed="rId2" cstate="print"/>
          <a:srcRect l="42155" t="46373" r="20370" b="26183"/>
          <a:stretch>
            <a:fillRect/>
          </a:stretch>
        </p:blipFill>
        <p:spPr bwMode="auto">
          <a:xfrm>
            <a:off x="214313" y="571500"/>
            <a:ext cx="551815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e 7"/>
          <p:cNvGrpSpPr>
            <a:grpSpLocks/>
          </p:cNvGrpSpPr>
          <p:nvPr/>
        </p:nvGrpSpPr>
        <p:grpSpPr bwMode="auto">
          <a:xfrm>
            <a:off x="5786438" y="2000250"/>
            <a:ext cx="3286125" cy="2714625"/>
            <a:chOff x="5786446" y="2000240"/>
            <a:chExt cx="3286148" cy="2714644"/>
          </a:xfrm>
        </p:grpSpPr>
        <p:sp>
          <p:nvSpPr>
            <p:cNvPr id="21" name="Titre 1"/>
            <p:cNvSpPr txBox="1">
              <a:spLocks/>
            </p:cNvSpPr>
            <p:nvPr/>
          </p:nvSpPr>
          <p:spPr>
            <a:xfrm>
              <a:off x="5857916" y="2000240"/>
              <a:ext cx="3214678" cy="1071570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Hors cas pathologique (hypertension…), la PAM est relativement stable et oscille autour d’une valeur moyenne</a:t>
              </a:r>
              <a:endParaRPr lang="fr-FR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endParaRPr>
            </a:p>
          </p:txBody>
        </p:sp>
        <p:sp>
          <p:nvSpPr>
            <p:cNvPr id="22" name="Flèche vers le bas 21"/>
            <p:cNvSpPr/>
            <p:nvPr/>
          </p:nvSpPr>
          <p:spPr>
            <a:xfrm>
              <a:off x="7000891" y="3286124"/>
              <a:ext cx="785819" cy="71438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23" name="Titre 1"/>
            <p:cNvSpPr txBox="1">
              <a:spLocks/>
            </p:cNvSpPr>
            <p:nvPr/>
          </p:nvSpPr>
          <p:spPr>
            <a:xfrm>
              <a:off x="5786446" y="4286256"/>
              <a:ext cx="3214678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La PAM est une variable régulée</a:t>
              </a:r>
              <a:endParaRPr lang="fr-FR" b="1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lipse 5"/>
          <p:cNvSpPr/>
          <p:nvPr/>
        </p:nvSpPr>
        <p:spPr>
          <a:xfrm>
            <a:off x="4000500" y="2544763"/>
            <a:ext cx="714375" cy="714375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FR"/>
          </a:p>
        </p:txBody>
      </p:sp>
      <p:sp>
        <p:nvSpPr>
          <p:cNvPr id="50178" name="ZoneTexte 6"/>
          <p:cNvSpPr txBox="1">
            <a:spLocks noChangeArrowheads="1"/>
          </p:cNvSpPr>
          <p:nvPr/>
        </p:nvSpPr>
        <p:spPr bwMode="auto">
          <a:xfrm>
            <a:off x="4143375" y="2616200"/>
            <a:ext cx="4286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fr-FR" sz="2800" b="1">
                <a:solidFill>
                  <a:schemeClr val="tx1"/>
                </a:solidFill>
              </a:rPr>
              <a:t>∑</a:t>
            </a:r>
            <a:endParaRPr lang="fr-FR" sz="2800" b="1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50179" name="Rectangle 7"/>
          <p:cNvSpPr>
            <a:spLocks noChangeArrowheads="1"/>
          </p:cNvSpPr>
          <p:nvPr/>
        </p:nvSpPr>
        <p:spPr bwMode="auto">
          <a:xfrm>
            <a:off x="3214688" y="3259138"/>
            <a:ext cx="2286000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>
                <a:solidFill>
                  <a:schemeClr val="tx1"/>
                </a:solidFill>
              </a:rPr>
              <a:t>Point de sommation</a:t>
            </a:r>
          </a:p>
          <a:p>
            <a:pPr indent="-457200"/>
            <a:r>
              <a:rPr lang="fr-FR">
                <a:solidFill>
                  <a:schemeClr val="tx1"/>
                </a:solidFill>
              </a:rPr>
              <a:t>= </a:t>
            </a:r>
            <a:r>
              <a:rPr lang="fr-FR"/>
              <a:t>?</a:t>
            </a:r>
          </a:p>
        </p:txBody>
      </p:sp>
      <p:sp>
        <p:nvSpPr>
          <p:cNvPr id="50180" name="Rectangle 9"/>
          <p:cNvSpPr>
            <a:spLocks noChangeArrowheads="1"/>
          </p:cNvSpPr>
          <p:nvPr/>
        </p:nvSpPr>
        <p:spPr bwMode="auto">
          <a:xfrm>
            <a:off x="3286125" y="4833938"/>
            <a:ext cx="2214563" cy="9540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Variable régulée = </a:t>
            </a:r>
            <a:r>
              <a:rPr lang="fr-FR"/>
              <a:t>PAM</a:t>
            </a:r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  <p:sp>
        <p:nvSpPr>
          <p:cNvPr id="13" name="Double flèche verticale 12"/>
          <p:cNvSpPr/>
          <p:nvPr/>
        </p:nvSpPr>
        <p:spPr>
          <a:xfrm>
            <a:off x="4214813" y="2047875"/>
            <a:ext cx="285750" cy="428625"/>
          </a:xfrm>
          <a:prstGeom prst="up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FR"/>
          </a:p>
        </p:txBody>
      </p:sp>
      <p:sp>
        <p:nvSpPr>
          <p:cNvPr id="50182" name="Rectangle 13"/>
          <p:cNvSpPr>
            <a:spLocks noChangeArrowheads="1"/>
          </p:cNvSpPr>
          <p:nvPr/>
        </p:nvSpPr>
        <p:spPr bwMode="auto">
          <a:xfrm>
            <a:off x="214313" y="3690938"/>
            <a:ext cx="2214562" cy="6778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Capteur = </a:t>
            </a:r>
            <a:r>
              <a:rPr lang="fr-FR"/>
              <a:t>?</a:t>
            </a:r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  <p:sp>
        <p:nvSpPr>
          <p:cNvPr id="50183" name="Rectangle 14"/>
          <p:cNvSpPr>
            <a:spLocks noChangeArrowheads="1"/>
          </p:cNvSpPr>
          <p:nvPr/>
        </p:nvSpPr>
        <p:spPr bwMode="auto">
          <a:xfrm>
            <a:off x="6572250" y="3690938"/>
            <a:ext cx="2214563" cy="6778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Effecteur = </a:t>
            </a:r>
            <a:r>
              <a:rPr lang="fr-FR"/>
              <a:t>?</a:t>
            </a:r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  <p:cxnSp>
        <p:nvCxnSpPr>
          <p:cNvPr id="16" name="Connecteur en angle 24"/>
          <p:cNvCxnSpPr>
            <a:stCxn id="50182" idx="0"/>
            <a:endCxn id="6" idx="2"/>
          </p:cNvCxnSpPr>
          <p:nvPr/>
        </p:nvCxnSpPr>
        <p:spPr>
          <a:xfrm rot="5400000" flipH="1" flipV="1">
            <a:off x="2266156" y="1956594"/>
            <a:ext cx="788988" cy="2679700"/>
          </a:xfrm>
          <a:prstGeom prst="bentConnector2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en angle 24"/>
          <p:cNvCxnSpPr>
            <a:stCxn id="6" idx="6"/>
            <a:endCxn id="50183" idx="0"/>
          </p:cNvCxnSpPr>
          <p:nvPr/>
        </p:nvCxnSpPr>
        <p:spPr>
          <a:xfrm>
            <a:off x="4714875" y="2901950"/>
            <a:ext cx="2965450" cy="788988"/>
          </a:xfrm>
          <a:prstGeom prst="bentConnector2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en angle 24"/>
          <p:cNvCxnSpPr>
            <a:stCxn id="50183" idx="2"/>
            <a:endCxn id="50180" idx="3"/>
          </p:cNvCxnSpPr>
          <p:nvPr/>
        </p:nvCxnSpPr>
        <p:spPr>
          <a:xfrm rot="5400000">
            <a:off x="6119019" y="3750469"/>
            <a:ext cx="942975" cy="2179637"/>
          </a:xfrm>
          <a:prstGeom prst="bentConnector2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en angle 24"/>
          <p:cNvCxnSpPr>
            <a:stCxn id="50180" idx="1"/>
            <a:endCxn id="50182" idx="2"/>
          </p:cNvCxnSpPr>
          <p:nvPr/>
        </p:nvCxnSpPr>
        <p:spPr>
          <a:xfrm rot="10800000">
            <a:off x="1320800" y="4368800"/>
            <a:ext cx="1965325" cy="942975"/>
          </a:xfrm>
          <a:prstGeom prst="bentConnector2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188" name="Rectangle 42"/>
          <p:cNvSpPr>
            <a:spLocks noChangeArrowheads="1"/>
          </p:cNvSpPr>
          <p:nvPr/>
        </p:nvSpPr>
        <p:spPr bwMode="auto">
          <a:xfrm>
            <a:off x="5072063" y="2286000"/>
            <a:ext cx="22860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>
                <a:solidFill>
                  <a:schemeClr val="tx1"/>
                </a:solidFill>
              </a:rPr>
              <a:t>Signal d’erreur</a:t>
            </a:r>
          </a:p>
        </p:txBody>
      </p:sp>
      <p:sp>
        <p:nvSpPr>
          <p:cNvPr id="50189" name="Rectangle 45"/>
          <p:cNvSpPr>
            <a:spLocks noChangeArrowheads="1"/>
          </p:cNvSpPr>
          <p:nvPr/>
        </p:nvSpPr>
        <p:spPr bwMode="auto">
          <a:xfrm>
            <a:off x="1143000" y="2305050"/>
            <a:ext cx="22860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>
                <a:solidFill>
                  <a:schemeClr val="tx1"/>
                </a:solidFill>
              </a:rPr>
              <a:t>Signal de détection</a:t>
            </a:r>
          </a:p>
        </p:txBody>
      </p:sp>
      <p:sp>
        <p:nvSpPr>
          <p:cNvPr id="50190" name="Rectangle 26"/>
          <p:cNvSpPr>
            <a:spLocks noChangeArrowheads="1"/>
          </p:cNvSpPr>
          <p:nvPr/>
        </p:nvSpPr>
        <p:spPr bwMode="auto">
          <a:xfrm>
            <a:off x="1071563" y="2571750"/>
            <a:ext cx="22860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/>
              <a:t>?</a:t>
            </a:r>
          </a:p>
        </p:txBody>
      </p:sp>
      <p:sp>
        <p:nvSpPr>
          <p:cNvPr id="50191" name="Rectangle 27"/>
          <p:cNvSpPr>
            <a:spLocks noChangeArrowheads="1"/>
          </p:cNvSpPr>
          <p:nvPr/>
        </p:nvSpPr>
        <p:spPr bwMode="auto">
          <a:xfrm>
            <a:off x="3071813" y="1214438"/>
            <a:ext cx="2643187" cy="6778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Point de consigne </a:t>
            </a:r>
            <a:endParaRPr lang="fr-FR"/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01" name="Groupe 35"/>
          <p:cNvGrpSpPr>
            <a:grpSpLocks/>
          </p:cNvGrpSpPr>
          <p:nvPr/>
        </p:nvGrpSpPr>
        <p:grpSpPr bwMode="auto">
          <a:xfrm>
            <a:off x="142875" y="344488"/>
            <a:ext cx="8772525" cy="6284912"/>
            <a:chOff x="142844" y="345024"/>
            <a:chExt cx="8772556" cy="6284376"/>
          </a:xfrm>
        </p:grpSpPr>
        <p:pic>
          <p:nvPicPr>
            <p:cNvPr id="19" name="Picture 41" descr="regul rapide et lente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00025" y="889000"/>
              <a:ext cx="8715375" cy="5740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127000"/>
            </a:effectLst>
          </p:spPr>
        </p:pic>
        <p:sp>
          <p:nvSpPr>
            <p:cNvPr id="51206" name="Rectangle 42"/>
            <p:cNvSpPr>
              <a:spLocks noChangeArrowheads="1"/>
            </p:cNvSpPr>
            <p:nvPr/>
          </p:nvSpPr>
          <p:spPr bwMode="auto">
            <a:xfrm>
              <a:off x="1785918" y="3312383"/>
              <a:ext cx="1692268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accent2"/>
                  </a:solidFill>
                  <a:latin typeface="Arial" charset="0"/>
                </a:rPr>
                <a:t>compensation cardio-vasculaire</a:t>
              </a:r>
            </a:p>
          </p:txBody>
        </p:sp>
        <p:sp>
          <p:nvSpPr>
            <p:cNvPr id="51207" name="Rectangle 43"/>
            <p:cNvSpPr>
              <a:spLocks noChangeArrowheads="1"/>
            </p:cNvSpPr>
            <p:nvPr/>
          </p:nvSpPr>
          <p:spPr bwMode="auto">
            <a:xfrm>
              <a:off x="6540500" y="3378200"/>
              <a:ext cx="15621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accent2"/>
                  </a:solidFill>
                  <a:latin typeface="Arial" charset="0"/>
                </a:rPr>
                <a:t>compensation rénale</a:t>
              </a:r>
            </a:p>
          </p:txBody>
        </p:sp>
        <p:sp>
          <p:nvSpPr>
            <p:cNvPr id="51208" name="Rectangle 44"/>
            <p:cNvSpPr>
              <a:spLocks noChangeArrowheads="1"/>
            </p:cNvSpPr>
            <p:nvPr/>
          </p:nvSpPr>
          <p:spPr bwMode="auto">
            <a:xfrm>
              <a:off x="828675" y="4854575"/>
              <a:ext cx="1419225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</a:rPr>
                <a:t>vaso-constriction</a:t>
              </a:r>
            </a:p>
          </p:txBody>
        </p:sp>
        <p:sp>
          <p:nvSpPr>
            <p:cNvPr id="51209" name="Rectangle 45"/>
            <p:cNvSpPr>
              <a:spLocks noChangeArrowheads="1"/>
            </p:cNvSpPr>
            <p:nvPr/>
          </p:nvSpPr>
          <p:spPr bwMode="auto">
            <a:xfrm>
              <a:off x="3073400" y="4864100"/>
              <a:ext cx="13970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 du débit cardiaque</a:t>
              </a:r>
            </a:p>
          </p:txBody>
        </p:sp>
        <p:sp>
          <p:nvSpPr>
            <p:cNvPr id="51210" name="Rectangle 46"/>
            <p:cNvSpPr>
              <a:spLocks noChangeArrowheads="1"/>
            </p:cNvSpPr>
            <p:nvPr/>
          </p:nvSpPr>
          <p:spPr bwMode="auto">
            <a:xfrm>
              <a:off x="6299200" y="4876800"/>
              <a:ext cx="19939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 de l’élimination d’eau dans l’urine</a:t>
              </a:r>
            </a:p>
          </p:txBody>
        </p:sp>
        <p:sp>
          <p:nvSpPr>
            <p:cNvPr id="51211" name="Rectangle 47"/>
            <p:cNvSpPr>
              <a:spLocks noChangeArrowheads="1"/>
            </p:cNvSpPr>
            <p:nvPr/>
          </p:nvSpPr>
          <p:spPr bwMode="auto">
            <a:xfrm>
              <a:off x="4476750" y="2020888"/>
              <a:ext cx="123623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>
                  <a:solidFill>
                    <a:schemeClr val="tx1"/>
                  </a:solidFill>
                  <a:latin typeface="Arial" charset="0"/>
                </a:rPr>
                <a:t>déclenche</a:t>
              </a:r>
            </a:p>
          </p:txBody>
        </p:sp>
        <p:sp>
          <p:nvSpPr>
            <p:cNvPr id="51212" name="Rectangle 48"/>
            <p:cNvSpPr>
              <a:spLocks noChangeArrowheads="1"/>
            </p:cNvSpPr>
            <p:nvPr/>
          </p:nvSpPr>
          <p:spPr bwMode="auto">
            <a:xfrm>
              <a:off x="4554537" y="1345156"/>
              <a:ext cx="946157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</a:t>
              </a:r>
              <a:r>
                <a:rPr lang="fr-FR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 PAM</a:t>
              </a:r>
            </a:p>
          </p:txBody>
        </p:sp>
        <p:sp>
          <p:nvSpPr>
            <p:cNvPr id="51213" name="Rectangle 49"/>
            <p:cNvSpPr>
              <a:spLocks noChangeArrowheads="1"/>
            </p:cNvSpPr>
            <p:nvPr/>
          </p:nvSpPr>
          <p:spPr bwMode="auto">
            <a:xfrm>
              <a:off x="4643438" y="5532458"/>
              <a:ext cx="1089025" cy="825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retour à une PAM normale</a:t>
              </a:r>
            </a:p>
          </p:txBody>
        </p:sp>
        <p:sp>
          <p:nvSpPr>
            <p:cNvPr id="51214" name="Rectangle 50"/>
            <p:cNvSpPr>
              <a:spLocks noChangeArrowheads="1"/>
            </p:cNvSpPr>
            <p:nvPr/>
          </p:nvSpPr>
          <p:spPr bwMode="auto">
            <a:xfrm>
              <a:off x="1327150" y="1655763"/>
              <a:ext cx="2468946" cy="707886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REPONSE RAPIDE</a:t>
              </a:r>
            </a:p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par voie nerveuse</a:t>
              </a:r>
            </a:p>
          </p:txBody>
        </p:sp>
        <p:sp>
          <p:nvSpPr>
            <p:cNvPr id="51215" name="Rectangle 51"/>
            <p:cNvSpPr>
              <a:spLocks noChangeArrowheads="1"/>
            </p:cNvSpPr>
            <p:nvPr/>
          </p:nvSpPr>
          <p:spPr bwMode="auto">
            <a:xfrm>
              <a:off x="6153150" y="1643063"/>
              <a:ext cx="2379177" cy="707886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REPONSE LENTE</a:t>
              </a:r>
            </a:p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par voie hormonale</a:t>
              </a:r>
            </a:p>
          </p:txBody>
        </p:sp>
        <p:sp>
          <p:nvSpPr>
            <p:cNvPr id="51216" name="Rectangle 52"/>
            <p:cNvSpPr>
              <a:spLocks noChangeArrowheads="1"/>
            </p:cNvSpPr>
            <p:nvPr/>
          </p:nvSpPr>
          <p:spPr bwMode="auto">
            <a:xfrm>
              <a:off x="142844" y="345024"/>
              <a:ext cx="707236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/>
              <a:r>
                <a:rPr lang="fr-FR">
                  <a:sym typeface="Symbol" pitchFamily="18" charset="2"/>
                </a:rPr>
                <a:t>Il existe deux types de réponses face à une modification de la PAM:</a:t>
              </a:r>
            </a:p>
          </p:txBody>
        </p:sp>
        <p:sp>
          <p:nvSpPr>
            <p:cNvPr id="51217" name="Rectangle 52"/>
            <p:cNvSpPr>
              <a:spLocks noChangeArrowheads="1"/>
            </p:cNvSpPr>
            <p:nvPr/>
          </p:nvSpPr>
          <p:spPr bwMode="auto">
            <a:xfrm>
              <a:off x="5715008" y="1090182"/>
              <a:ext cx="250033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/>
              <a:r>
                <a:rPr lang="fr-FR" sz="1600" i="1">
                  <a:solidFill>
                    <a:schemeClr val="tx1"/>
                  </a:solidFill>
                  <a:sym typeface="Symbol" pitchFamily="18" charset="2"/>
                </a:rPr>
                <a:t>Exemple: hémorragie</a:t>
              </a:r>
            </a:p>
          </p:txBody>
        </p:sp>
      </p:grpSp>
      <p:grpSp>
        <p:nvGrpSpPr>
          <p:cNvPr id="44" name="Groupe 43"/>
          <p:cNvGrpSpPr>
            <a:grpSpLocks/>
          </p:cNvGrpSpPr>
          <p:nvPr/>
        </p:nvGrpSpPr>
        <p:grpSpPr bwMode="auto">
          <a:xfrm>
            <a:off x="1357313" y="1643063"/>
            <a:ext cx="7143750" cy="714375"/>
            <a:chOff x="1357290" y="1643050"/>
            <a:chExt cx="7143800" cy="714380"/>
          </a:xfrm>
        </p:grpSpPr>
        <p:sp>
          <p:nvSpPr>
            <p:cNvPr id="34" name="Rectangle 33"/>
            <p:cNvSpPr/>
            <p:nvPr/>
          </p:nvSpPr>
          <p:spPr>
            <a:xfrm>
              <a:off x="1357290" y="1643050"/>
              <a:ext cx="2428892" cy="7143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143635" y="1643050"/>
              <a:ext cx="2357455" cy="7143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3143272" y="142852"/>
            <a:ext cx="2857488" cy="642942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Plan du cours</a:t>
            </a:r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285720" y="857232"/>
            <a:ext cx="6786610" cy="157163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La notion de régulation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  <a:ea typeface="+mj-ea"/>
              <a:cs typeface="+mj-cs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1.1. Principe de fonctionnement d’une régulation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	1.2. Importance fonctionnelle de différents paramètres</a:t>
            </a: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285720" y="2643182"/>
            <a:ext cx="8429684" cy="2143140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2. Un exemple de boucle de régulation: la pression artérielle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2.1. Généralités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	2.2. Régulation rapide de la PA par voie nerveuse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2.3. Régulation à moyen terme de la PA par voie mixte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2.4. Régulation à long terme de la PA par voie hormonale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49" name="Groupe 35"/>
          <p:cNvGrpSpPr>
            <a:grpSpLocks/>
          </p:cNvGrpSpPr>
          <p:nvPr/>
        </p:nvGrpSpPr>
        <p:grpSpPr bwMode="auto">
          <a:xfrm>
            <a:off x="200025" y="571500"/>
            <a:ext cx="8715375" cy="5740400"/>
            <a:chOff x="200025" y="889000"/>
            <a:chExt cx="8715375" cy="5740400"/>
          </a:xfrm>
        </p:grpSpPr>
        <p:pic>
          <p:nvPicPr>
            <p:cNvPr id="19" name="Picture 41" descr="regul rapide et lente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00025" y="889000"/>
              <a:ext cx="8715375" cy="5740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127000"/>
            </a:effectLst>
          </p:spPr>
        </p:pic>
        <p:sp>
          <p:nvSpPr>
            <p:cNvPr id="53252" name="Rectangle 42"/>
            <p:cNvSpPr>
              <a:spLocks noChangeArrowheads="1"/>
            </p:cNvSpPr>
            <p:nvPr/>
          </p:nvSpPr>
          <p:spPr bwMode="auto">
            <a:xfrm>
              <a:off x="1785918" y="3312383"/>
              <a:ext cx="1692268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accent2"/>
                  </a:solidFill>
                  <a:latin typeface="Arial" charset="0"/>
                </a:rPr>
                <a:t>compensation cardio-vasculaire</a:t>
              </a:r>
            </a:p>
          </p:txBody>
        </p:sp>
        <p:sp>
          <p:nvSpPr>
            <p:cNvPr id="53253" name="Rectangle 43"/>
            <p:cNvSpPr>
              <a:spLocks noChangeArrowheads="1"/>
            </p:cNvSpPr>
            <p:nvPr/>
          </p:nvSpPr>
          <p:spPr bwMode="auto">
            <a:xfrm>
              <a:off x="6540500" y="3378200"/>
              <a:ext cx="15621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accent2"/>
                  </a:solidFill>
                  <a:latin typeface="Arial" charset="0"/>
                </a:rPr>
                <a:t>compensation rénale</a:t>
              </a:r>
            </a:p>
          </p:txBody>
        </p:sp>
        <p:sp>
          <p:nvSpPr>
            <p:cNvPr id="53254" name="Rectangle 44"/>
            <p:cNvSpPr>
              <a:spLocks noChangeArrowheads="1"/>
            </p:cNvSpPr>
            <p:nvPr/>
          </p:nvSpPr>
          <p:spPr bwMode="auto">
            <a:xfrm>
              <a:off x="828675" y="4854575"/>
              <a:ext cx="1419225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</a:rPr>
                <a:t>vaso-constriction</a:t>
              </a:r>
            </a:p>
          </p:txBody>
        </p:sp>
        <p:sp>
          <p:nvSpPr>
            <p:cNvPr id="53255" name="Rectangle 45"/>
            <p:cNvSpPr>
              <a:spLocks noChangeArrowheads="1"/>
            </p:cNvSpPr>
            <p:nvPr/>
          </p:nvSpPr>
          <p:spPr bwMode="auto">
            <a:xfrm>
              <a:off x="3073400" y="4864100"/>
              <a:ext cx="13970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 du débit cardiaque</a:t>
              </a:r>
            </a:p>
          </p:txBody>
        </p:sp>
        <p:sp>
          <p:nvSpPr>
            <p:cNvPr id="53256" name="Rectangle 46"/>
            <p:cNvSpPr>
              <a:spLocks noChangeArrowheads="1"/>
            </p:cNvSpPr>
            <p:nvPr/>
          </p:nvSpPr>
          <p:spPr bwMode="auto">
            <a:xfrm>
              <a:off x="6299200" y="4876800"/>
              <a:ext cx="19939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 de l’élimination d’eau dans l’urine</a:t>
              </a:r>
            </a:p>
          </p:txBody>
        </p:sp>
        <p:sp>
          <p:nvSpPr>
            <p:cNvPr id="53257" name="Rectangle 47"/>
            <p:cNvSpPr>
              <a:spLocks noChangeArrowheads="1"/>
            </p:cNvSpPr>
            <p:nvPr/>
          </p:nvSpPr>
          <p:spPr bwMode="auto">
            <a:xfrm>
              <a:off x="4476750" y="2020888"/>
              <a:ext cx="123623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>
                  <a:solidFill>
                    <a:schemeClr val="tx1"/>
                  </a:solidFill>
                  <a:latin typeface="Arial" charset="0"/>
                </a:rPr>
                <a:t>déclenche</a:t>
              </a:r>
            </a:p>
          </p:txBody>
        </p:sp>
        <p:sp>
          <p:nvSpPr>
            <p:cNvPr id="53258" name="Rectangle 48"/>
            <p:cNvSpPr>
              <a:spLocks noChangeArrowheads="1"/>
            </p:cNvSpPr>
            <p:nvPr/>
          </p:nvSpPr>
          <p:spPr bwMode="auto">
            <a:xfrm>
              <a:off x="4554537" y="1345156"/>
              <a:ext cx="946157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</a:t>
              </a:r>
              <a:r>
                <a:rPr lang="fr-FR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 PAM</a:t>
              </a:r>
            </a:p>
          </p:txBody>
        </p:sp>
        <p:sp>
          <p:nvSpPr>
            <p:cNvPr id="53259" name="Rectangle 49"/>
            <p:cNvSpPr>
              <a:spLocks noChangeArrowheads="1"/>
            </p:cNvSpPr>
            <p:nvPr/>
          </p:nvSpPr>
          <p:spPr bwMode="auto">
            <a:xfrm>
              <a:off x="4643438" y="5532458"/>
              <a:ext cx="1089025" cy="825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retour à une PAM normale</a:t>
              </a:r>
            </a:p>
          </p:txBody>
        </p:sp>
        <p:sp>
          <p:nvSpPr>
            <p:cNvPr id="53260" name="Rectangle 50"/>
            <p:cNvSpPr>
              <a:spLocks noChangeArrowheads="1"/>
            </p:cNvSpPr>
            <p:nvPr/>
          </p:nvSpPr>
          <p:spPr bwMode="auto">
            <a:xfrm>
              <a:off x="1327150" y="1655763"/>
              <a:ext cx="2468946" cy="707886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REPONSE RAPIDE</a:t>
              </a:r>
            </a:p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par voie nerveuse</a:t>
              </a:r>
            </a:p>
          </p:txBody>
        </p:sp>
        <p:sp>
          <p:nvSpPr>
            <p:cNvPr id="53261" name="Rectangle 51"/>
            <p:cNvSpPr>
              <a:spLocks noChangeArrowheads="1"/>
            </p:cNvSpPr>
            <p:nvPr/>
          </p:nvSpPr>
          <p:spPr bwMode="auto">
            <a:xfrm>
              <a:off x="6153150" y="1643063"/>
              <a:ext cx="2379177" cy="707886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REPONSE LENTE</a:t>
              </a:r>
            </a:p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par voie hormonale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642938" y="642938"/>
            <a:ext cx="5357812" cy="5643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1714480" y="142852"/>
            <a:ext cx="6000792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L’arc réflexe des barorécepteurs</a:t>
            </a:r>
            <a:endParaRPr lang="fr-FR" sz="20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pic>
        <p:nvPicPr>
          <p:cNvPr id="54276" name="Picture 2" descr="C:\Documents and Settings\Pascal SALVETTI\Bureau\0382_002.jpg"/>
          <p:cNvPicPr>
            <a:picLocks noChangeAspect="1" noChangeArrowheads="1"/>
          </p:cNvPicPr>
          <p:nvPr/>
        </p:nvPicPr>
        <p:blipFill>
          <a:blip r:embed="rId2" cstate="print"/>
          <a:srcRect l="50186" t="9464" r="28401" b="46056"/>
          <a:stretch>
            <a:fillRect/>
          </a:stretch>
        </p:blipFill>
        <p:spPr bwMode="auto">
          <a:xfrm>
            <a:off x="2500313" y="696913"/>
            <a:ext cx="4000500" cy="587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5" name="Groupe 34"/>
          <p:cNvGrpSpPr>
            <a:grpSpLocks/>
          </p:cNvGrpSpPr>
          <p:nvPr/>
        </p:nvGrpSpPr>
        <p:grpSpPr bwMode="auto">
          <a:xfrm>
            <a:off x="142875" y="928688"/>
            <a:ext cx="4500563" cy="5143500"/>
            <a:chOff x="142812" y="928670"/>
            <a:chExt cx="4500626" cy="5143536"/>
          </a:xfrm>
        </p:grpSpPr>
        <p:sp>
          <p:nvSpPr>
            <p:cNvPr id="6" name="Ellipse 5"/>
            <p:cNvSpPr/>
            <p:nvPr/>
          </p:nvSpPr>
          <p:spPr>
            <a:xfrm>
              <a:off x="3428983" y="2643182"/>
              <a:ext cx="714385" cy="642941"/>
            </a:xfrm>
            <a:prstGeom prst="ellips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7" name="Ellipse 6"/>
            <p:cNvSpPr/>
            <p:nvPr/>
          </p:nvSpPr>
          <p:spPr>
            <a:xfrm>
              <a:off x="3929053" y="4500570"/>
              <a:ext cx="714385" cy="642941"/>
            </a:xfrm>
            <a:prstGeom prst="ellips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8" name="Titre 1"/>
            <p:cNvSpPr txBox="1">
              <a:spLocks/>
            </p:cNvSpPr>
            <p:nvPr/>
          </p:nvSpPr>
          <p:spPr>
            <a:xfrm>
              <a:off x="142812" y="5500702"/>
              <a:ext cx="1785982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Barorécepteurs   aortiques</a:t>
              </a:r>
              <a:endParaRPr lang="fr-FR" baseline="-25000" dirty="0">
                <a:solidFill>
                  <a:schemeClr val="tx2"/>
                </a:solidFill>
                <a:latin typeface="Maiandra GD" pitchFamily="34" charset="0"/>
              </a:endParaRPr>
            </a:p>
          </p:txBody>
        </p:sp>
        <p:sp>
          <p:nvSpPr>
            <p:cNvPr id="9" name="Titre 1"/>
            <p:cNvSpPr txBox="1">
              <a:spLocks/>
            </p:cNvSpPr>
            <p:nvPr/>
          </p:nvSpPr>
          <p:spPr>
            <a:xfrm>
              <a:off x="142844" y="2643182"/>
              <a:ext cx="1785982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Barorécepteurs   carotidiens</a:t>
              </a:r>
              <a:endParaRPr lang="fr-FR" baseline="-25000" dirty="0">
                <a:solidFill>
                  <a:schemeClr val="tx2"/>
                </a:solidFill>
                <a:latin typeface="Maiandra GD" pitchFamily="34" charset="0"/>
              </a:endParaRPr>
            </a:p>
          </p:txBody>
        </p:sp>
        <p:cxnSp>
          <p:nvCxnSpPr>
            <p:cNvPr id="11" name="Connecteur droit 10"/>
            <p:cNvCxnSpPr>
              <a:stCxn id="0" idx="3"/>
              <a:endCxn id="6" idx="2"/>
            </p:cNvCxnSpPr>
            <p:nvPr/>
          </p:nvCxnSpPr>
          <p:spPr>
            <a:xfrm>
              <a:off x="1928775" y="2928934"/>
              <a:ext cx="1500208" cy="36512"/>
            </a:xfrm>
            <a:prstGeom prst="line">
              <a:avLst/>
            </a:prstGeom>
            <a:ln w="254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/>
            <p:cNvCxnSpPr>
              <a:stCxn id="0" idx="3"/>
              <a:endCxn id="7" idx="3"/>
            </p:cNvCxnSpPr>
            <p:nvPr/>
          </p:nvCxnSpPr>
          <p:spPr>
            <a:xfrm flipV="1">
              <a:off x="1928775" y="5049849"/>
              <a:ext cx="2105054" cy="736605"/>
            </a:xfrm>
            <a:prstGeom prst="line">
              <a:avLst/>
            </a:prstGeom>
            <a:ln w="254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itre 1"/>
            <p:cNvSpPr txBox="1">
              <a:spLocks/>
            </p:cNvSpPr>
            <p:nvPr/>
          </p:nvSpPr>
          <p:spPr>
            <a:xfrm>
              <a:off x="142812" y="928670"/>
              <a:ext cx="1785982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b="1" u="sng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Capteurs de variation</a:t>
              </a:r>
              <a:endParaRPr lang="fr-FR" b="1" u="sng" baseline="-25000" dirty="0">
                <a:solidFill>
                  <a:schemeClr val="tx2"/>
                </a:solidFill>
                <a:latin typeface="Maiandra GD" pitchFamily="34" charset="0"/>
              </a:endParaRPr>
            </a:p>
          </p:txBody>
        </p:sp>
      </p:grpSp>
      <p:grpSp>
        <p:nvGrpSpPr>
          <p:cNvPr id="36" name="Groupe 35"/>
          <p:cNvGrpSpPr>
            <a:grpSpLocks/>
          </p:cNvGrpSpPr>
          <p:nvPr/>
        </p:nvGrpSpPr>
        <p:grpSpPr bwMode="auto">
          <a:xfrm>
            <a:off x="2428875" y="714375"/>
            <a:ext cx="6429375" cy="4572000"/>
            <a:chOff x="2428860" y="714356"/>
            <a:chExt cx="6429420" cy="4572032"/>
          </a:xfrm>
        </p:grpSpPr>
        <p:sp>
          <p:nvSpPr>
            <p:cNvPr id="19" name="Titre 1"/>
            <p:cNvSpPr txBox="1">
              <a:spLocks/>
            </p:cNvSpPr>
            <p:nvPr/>
          </p:nvSpPr>
          <p:spPr>
            <a:xfrm>
              <a:off x="6929422" y="928670"/>
              <a:ext cx="1785982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b="1" u="sng" dirty="0">
                  <a:solidFill>
                    <a:srgbClr val="C00000"/>
                  </a:solidFill>
                  <a:latin typeface="Maiandra GD" pitchFamily="34" charset="0"/>
                  <a:ea typeface="+mj-ea"/>
                  <a:cs typeface="+mj-cs"/>
                </a:rPr>
                <a:t>Voies afférentes</a:t>
              </a:r>
              <a:endParaRPr lang="fr-FR" b="1" u="sng" baseline="-25000" dirty="0">
                <a:solidFill>
                  <a:srgbClr val="C00000"/>
                </a:solidFill>
                <a:latin typeface="Maiandra GD" pitchFamily="34" charset="0"/>
              </a:endParaRPr>
            </a:p>
          </p:txBody>
        </p:sp>
        <p:sp>
          <p:nvSpPr>
            <p:cNvPr id="20" name="Titre 1"/>
            <p:cNvSpPr txBox="1">
              <a:spLocks/>
            </p:cNvSpPr>
            <p:nvPr/>
          </p:nvSpPr>
          <p:spPr>
            <a:xfrm>
              <a:off x="7072298" y="2000240"/>
              <a:ext cx="1785982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rgbClr val="C00000"/>
                  </a:solidFill>
                  <a:latin typeface="Maiandra GD" pitchFamily="34" charset="0"/>
                  <a:ea typeface="+mj-ea"/>
                  <a:cs typeface="+mj-cs"/>
                </a:rPr>
                <a:t>Nerfs sinusaux</a:t>
              </a:r>
              <a:endParaRPr lang="fr-FR" baseline="-25000" dirty="0">
                <a:solidFill>
                  <a:srgbClr val="C00000"/>
                </a:solidFill>
                <a:latin typeface="Maiandra GD" pitchFamily="34" charset="0"/>
              </a:endParaRPr>
            </a:p>
          </p:txBody>
        </p:sp>
        <p:sp>
          <p:nvSpPr>
            <p:cNvPr id="21" name="Titre 1"/>
            <p:cNvSpPr txBox="1">
              <a:spLocks/>
            </p:cNvSpPr>
            <p:nvPr/>
          </p:nvSpPr>
          <p:spPr>
            <a:xfrm>
              <a:off x="7072298" y="4714884"/>
              <a:ext cx="1785982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rgbClr val="C00000"/>
                  </a:solidFill>
                  <a:latin typeface="Maiandra GD" pitchFamily="34" charset="0"/>
                  <a:ea typeface="+mj-ea"/>
                  <a:cs typeface="+mj-cs"/>
                </a:rPr>
                <a:t>Nerfs aortiques</a:t>
              </a:r>
              <a:endParaRPr lang="fr-FR" baseline="-25000" dirty="0">
                <a:solidFill>
                  <a:srgbClr val="C00000"/>
                </a:solidFill>
                <a:latin typeface="Maiandra GD" pitchFamily="34" charset="0"/>
              </a:endParaRPr>
            </a:p>
          </p:txBody>
        </p:sp>
        <p:cxnSp>
          <p:nvCxnSpPr>
            <p:cNvPr id="23" name="Connecteur droit 22"/>
            <p:cNvCxnSpPr>
              <a:stCxn id="30" idx="5"/>
              <a:endCxn id="0" idx="1"/>
            </p:cNvCxnSpPr>
            <p:nvPr/>
          </p:nvCxnSpPr>
          <p:spPr>
            <a:xfrm rot="16200000" flipH="1">
              <a:off x="5641189" y="854851"/>
              <a:ext cx="169863" cy="2692419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droit 24"/>
            <p:cNvCxnSpPr>
              <a:stCxn id="33" idx="5"/>
              <a:endCxn id="0" idx="1"/>
            </p:cNvCxnSpPr>
            <p:nvPr/>
          </p:nvCxnSpPr>
          <p:spPr>
            <a:xfrm rot="16200000" flipH="1">
              <a:off x="6447644" y="4375951"/>
              <a:ext cx="549279" cy="700093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Ellipse 29"/>
            <p:cNvSpPr/>
            <p:nvPr/>
          </p:nvSpPr>
          <p:spPr>
            <a:xfrm>
              <a:off x="2428860" y="714356"/>
              <a:ext cx="2286016" cy="1643075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33" name="Ellipse 32"/>
            <p:cNvSpPr/>
            <p:nvPr/>
          </p:nvSpPr>
          <p:spPr>
            <a:xfrm>
              <a:off x="4786315" y="2500307"/>
              <a:ext cx="1857388" cy="2286016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Documents and Settings\Pascal SALVETTI\Bureau\0383_001.jpg"/>
          <p:cNvPicPr>
            <a:picLocks noChangeAspect="1" noChangeArrowheads="1"/>
          </p:cNvPicPr>
          <p:nvPr/>
        </p:nvPicPr>
        <p:blipFill>
          <a:blip r:embed="rId2" cstate="print"/>
          <a:srcRect l="53867" t="12885" r="6702" b="57632"/>
          <a:stretch>
            <a:fillRect/>
          </a:stretch>
        </p:blipFill>
        <p:spPr bwMode="auto">
          <a:xfrm>
            <a:off x="1809750" y="1428750"/>
            <a:ext cx="5262563" cy="278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re 1"/>
          <p:cNvSpPr txBox="1">
            <a:spLocks/>
          </p:cNvSpPr>
          <p:nvPr/>
        </p:nvSpPr>
        <p:spPr>
          <a:xfrm>
            <a:off x="214282" y="214290"/>
            <a:ext cx="8501122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solidFill>
                  <a:schemeClr val="tx2"/>
                </a:solidFill>
                <a:latin typeface="Times New Roman"/>
                <a:cs typeface="Times New Roman"/>
              </a:rPr>
              <a:t>► </a:t>
            </a: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Barorécepteurs sensibles à l’étirement des fibres élastiques de la tunique moyenne</a:t>
            </a:r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214282" y="785794"/>
            <a:ext cx="8215370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► </a:t>
            </a: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Si PAM augmente, fréquence des potentiels d’action augmente et inversement</a:t>
            </a:r>
          </a:p>
        </p:txBody>
      </p:sp>
      <p:grpSp>
        <p:nvGrpSpPr>
          <p:cNvPr id="29" name="Groupe 28"/>
          <p:cNvGrpSpPr>
            <a:grpSpLocks/>
          </p:cNvGrpSpPr>
          <p:nvPr/>
        </p:nvGrpSpPr>
        <p:grpSpPr bwMode="auto">
          <a:xfrm>
            <a:off x="2646363" y="2000250"/>
            <a:ext cx="3282950" cy="2928938"/>
            <a:chOff x="2646218" y="2000240"/>
            <a:chExt cx="3283527" cy="2928958"/>
          </a:xfrm>
        </p:grpSpPr>
        <p:cxnSp>
          <p:nvCxnSpPr>
            <p:cNvPr id="7" name="Connecteur droit 6"/>
            <p:cNvCxnSpPr/>
            <p:nvPr/>
          </p:nvCxnSpPr>
          <p:spPr>
            <a:xfrm rot="5400000">
              <a:off x="2465252" y="3821115"/>
              <a:ext cx="500066" cy="1588"/>
            </a:xfrm>
            <a:prstGeom prst="line">
              <a:avLst/>
            </a:prstGeom>
            <a:ln w="254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cteur droit 7"/>
            <p:cNvCxnSpPr/>
            <p:nvPr/>
          </p:nvCxnSpPr>
          <p:spPr>
            <a:xfrm rot="5400000">
              <a:off x="4251637" y="3035297"/>
              <a:ext cx="2071702" cy="1588"/>
            </a:xfrm>
            <a:prstGeom prst="line">
              <a:avLst/>
            </a:prstGeom>
            <a:ln w="25400"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/>
            <p:cNvCxnSpPr/>
            <p:nvPr/>
          </p:nvCxnSpPr>
          <p:spPr>
            <a:xfrm rot="5400000">
              <a:off x="4464448" y="3322637"/>
              <a:ext cx="2643205" cy="1588"/>
            </a:xfrm>
            <a:prstGeom prst="line">
              <a:avLst/>
            </a:prstGeom>
            <a:ln w="25400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12"/>
            <p:cNvCxnSpPr/>
            <p:nvPr/>
          </p:nvCxnSpPr>
          <p:spPr>
            <a:xfrm rot="5400000">
              <a:off x="2751101" y="4106867"/>
              <a:ext cx="1071570" cy="1588"/>
            </a:xfrm>
            <a:prstGeom prst="line">
              <a:avLst/>
            </a:prstGeom>
            <a:ln w="25400">
              <a:solidFill>
                <a:srgbClr val="C0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/>
            <p:cNvCxnSpPr/>
            <p:nvPr/>
          </p:nvCxnSpPr>
          <p:spPr>
            <a:xfrm>
              <a:off x="3286092" y="4643446"/>
              <a:ext cx="2500752" cy="1587"/>
            </a:xfrm>
            <a:prstGeom prst="straightConnector1">
              <a:avLst/>
            </a:prstGeom>
            <a:ln w="25400">
              <a:solidFill>
                <a:srgbClr val="C00000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 avec flèche 18"/>
            <p:cNvCxnSpPr/>
            <p:nvPr/>
          </p:nvCxnSpPr>
          <p:spPr>
            <a:xfrm>
              <a:off x="2714492" y="4070354"/>
              <a:ext cx="2572202" cy="1588"/>
            </a:xfrm>
            <a:prstGeom prst="straightConnector1">
              <a:avLst/>
            </a:prstGeom>
            <a:ln w="25400">
              <a:solidFill>
                <a:schemeClr val="tx2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itre 1"/>
            <p:cNvSpPr txBox="1">
              <a:spLocks/>
            </p:cNvSpPr>
            <p:nvPr/>
          </p:nvSpPr>
          <p:spPr>
            <a:xfrm>
              <a:off x="3500462" y="4071942"/>
              <a:ext cx="1142976" cy="285752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BP</a:t>
              </a:r>
              <a:r>
                <a:rPr lang="fr-FR" sz="1600" baseline="-25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 carotidienne</a:t>
              </a:r>
            </a:p>
          </p:txBody>
        </p:sp>
        <p:sp>
          <p:nvSpPr>
            <p:cNvPr id="22" name="Titre 1"/>
            <p:cNvSpPr txBox="1">
              <a:spLocks/>
            </p:cNvSpPr>
            <p:nvPr/>
          </p:nvSpPr>
          <p:spPr>
            <a:xfrm>
              <a:off x="3857620" y="4643446"/>
              <a:ext cx="1143008" cy="285752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dirty="0">
                  <a:solidFill>
                    <a:srgbClr val="C00000"/>
                  </a:solidFill>
                  <a:latin typeface="Maiandra GD" pitchFamily="34" charset="0"/>
                  <a:ea typeface="+mj-ea"/>
                  <a:cs typeface="+mj-cs"/>
                </a:rPr>
                <a:t>BP</a:t>
              </a:r>
              <a:r>
                <a:rPr lang="fr-FR" sz="1600" baseline="-25000" dirty="0">
                  <a:solidFill>
                    <a:srgbClr val="C00000"/>
                  </a:solidFill>
                  <a:latin typeface="Maiandra GD" pitchFamily="34" charset="0"/>
                  <a:ea typeface="+mj-ea"/>
                  <a:cs typeface="+mj-cs"/>
                </a:rPr>
                <a:t> aortique</a:t>
              </a:r>
            </a:p>
          </p:txBody>
        </p:sp>
        <p:sp>
          <p:nvSpPr>
            <p:cNvPr id="23" name="Forme libre 22"/>
            <p:cNvSpPr/>
            <p:nvPr/>
          </p:nvSpPr>
          <p:spPr>
            <a:xfrm>
              <a:off x="2646218" y="2005003"/>
              <a:ext cx="3158092" cy="1628786"/>
            </a:xfrm>
            <a:custGeom>
              <a:avLst/>
              <a:gdLst>
                <a:gd name="connsiteX0" fmla="*/ 0 w 3158837"/>
                <a:gd name="connsiteY0" fmla="*/ 1625600 h 1630218"/>
                <a:gd name="connsiteX1" fmla="*/ 235527 w 3158837"/>
                <a:gd name="connsiteY1" fmla="*/ 1597891 h 1630218"/>
                <a:gd name="connsiteX2" fmla="*/ 581891 w 3158837"/>
                <a:gd name="connsiteY2" fmla="*/ 1431636 h 1630218"/>
                <a:gd name="connsiteX3" fmla="*/ 955964 w 3158837"/>
                <a:gd name="connsiteY3" fmla="*/ 1029854 h 1630218"/>
                <a:gd name="connsiteX4" fmla="*/ 1385455 w 3158837"/>
                <a:gd name="connsiteY4" fmla="*/ 558800 h 1630218"/>
                <a:gd name="connsiteX5" fmla="*/ 1704109 w 3158837"/>
                <a:gd name="connsiteY5" fmla="*/ 309418 h 1630218"/>
                <a:gd name="connsiteX6" fmla="*/ 2050473 w 3158837"/>
                <a:gd name="connsiteY6" fmla="*/ 129309 h 1630218"/>
                <a:gd name="connsiteX7" fmla="*/ 2493818 w 3158837"/>
                <a:gd name="connsiteY7" fmla="*/ 18473 h 1630218"/>
                <a:gd name="connsiteX8" fmla="*/ 2964873 w 3158837"/>
                <a:gd name="connsiteY8" fmla="*/ 18473 h 1630218"/>
                <a:gd name="connsiteX9" fmla="*/ 3158837 w 3158837"/>
                <a:gd name="connsiteY9" fmla="*/ 32327 h 16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58837" h="1630218">
                  <a:moveTo>
                    <a:pt x="0" y="1625600"/>
                  </a:moveTo>
                  <a:cubicBezTo>
                    <a:pt x="69272" y="1627909"/>
                    <a:pt x="138545" y="1630218"/>
                    <a:pt x="235527" y="1597891"/>
                  </a:cubicBezTo>
                  <a:cubicBezTo>
                    <a:pt x="332509" y="1565564"/>
                    <a:pt x="461818" y="1526309"/>
                    <a:pt x="581891" y="1431636"/>
                  </a:cubicBezTo>
                  <a:cubicBezTo>
                    <a:pt x="701964" y="1336963"/>
                    <a:pt x="822037" y="1175327"/>
                    <a:pt x="955964" y="1029854"/>
                  </a:cubicBezTo>
                  <a:cubicBezTo>
                    <a:pt x="1089891" y="884381"/>
                    <a:pt x="1260764" y="678873"/>
                    <a:pt x="1385455" y="558800"/>
                  </a:cubicBezTo>
                  <a:cubicBezTo>
                    <a:pt x="1510146" y="438727"/>
                    <a:pt x="1593273" y="381000"/>
                    <a:pt x="1704109" y="309418"/>
                  </a:cubicBezTo>
                  <a:cubicBezTo>
                    <a:pt x="1814945" y="237836"/>
                    <a:pt x="1918855" y="177800"/>
                    <a:pt x="2050473" y="129309"/>
                  </a:cubicBezTo>
                  <a:cubicBezTo>
                    <a:pt x="2182091" y="80818"/>
                    <a:pt x="2341418" y="36946"/>
                    <a:pt x="2493818" y="18473"/>
                  </a:cubicBezTo>
                  <a:cubicBezTo>
                    <a:pt x="2646218" y="0"/>
                    <a:pt x="2854037" y="16164"/>
                    <a:pt x="2964873" y="18473"/>
                  </a:cubicBezTo>
                  <a:cubicBezTo>
                    <a:pt x="3075709" y="20782"/>
                    <a:pt x="3117273" y="26554"/>
                    <a:pt x="3158837" y="32327"/>
                  </a:cubicBezTo>
                </a:path>
              </a:pathLst>
            </a:cu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24" name="Forme libre 23"/>
            <p:cNvSpPr/>
            <p:nvPr/>
          </p:nvSpPr>
          <p:spPr>
            <a:xfrm>
              <a:off x="3241635" y="2022465"/>
              <a:ext cx="2688110" cy="1608149"/>
            </a:xfrm>
            <a:custGeom>
              <a:avLst/>
              <a:gdLst>
                <a:gd name="connsiteX0" fmla="*/ 0 w 2687781"/>
                <a:gd name="connsiteY0" fmla="*/ 1607127 h 1607127"/>
                <a:gd name="connsiteX1" fmla="*/ 193963 w 2687781"/>
                <a:gd name="connsiteY1" fmla="*/ 1579418 h 1607127"/>
                <a:gd name="connsiteX2" fmla="*/ 401781 w 2687781"/>
                <a:gd name="connsiteY2" fmla="*/ 1510145 h 1607127"/>
                <a:gd name="connsiteX3" fmla="*/ 609600 w 2687781"/>
                <a:gd name="connsiteY3" fmla="*/ 1371600 h 1607127"/>
                <a:gd name="connsiteX4" fmla="*/ 886691 w 2687781"/>
                <a:gd name="connsiteY4" fmla="*/ 1052945 h 1607127"/>
                <a:gd name="connsiteX5" fmla="*/ 1136072 w 2687781"/>
                <a:gd name="connsiteY5" fmla="*/ 734291 h 1607127"/>
                <a:gd name="connsiteX6" fmla="*/ 1371600 w 2687781"/>
                <a:gd name="connsiteY6" fmla="*/ 457200 h 1607127"/>
                <a:gd name="connsiteX7" fmla="*/ 1717963 w 2687781"/>
                <a:gd name="connsiteY7" fmla="*/ 221672 h 1607127"/>
                <a:gd name="connsiteX8" fmla="*/ 2050472 w 2687781"/>
                <a:gd name="connsiteY8" fmla="*/ 83127 h 1607127"/>
                <a:gd name="connsiteX9" fmla="*/ 2396836 w 2687781"/>
                <a:gd name="connsiteY9" fmla="*/ 13854 h 1607127"/>
                <a:gd name="connsiteX10" fmla="*/ 2687781 w 2687781"/>
                <a:gd name="connsiteY10" fmla="*/ 0 h 1607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87781" h="1607127">
                  <a:moveTo>
                    <a:pt x="0" y="1607127"/>
                  </a:moveTo>
                  <a:cubicBezTo>
                    <a:pt x="63500" y="1601354"/>
                    <a:pt x="127000" y="1595582"/>
                    <a:pt x="193963" y="1579418"/>
                  </a:cubicBezTo>
                  <a:cubicBezTo>
                    <a:pt x="260926" y="1563254"/>
                    <a:pt x="332508" y="1544781"/>
                    <a:pt x="401781" y="1510145"/>
                  </a:cubicBezTo>
                  <a:cubicBezTo>
                    <a:pt x="471054" y="1475509"/>
                    <a:pt x="528782" y="1447800"/>
                    <a:pt x="609600" y="1371600"/>
                  </a:cubicBezTo>
                  <a:cubicBezTo>
                    <a:pt x="690418" y="1295400"/>
                    <a:pt x="798946" y="1159163"/>
                    <a:pt x="886691" y="1052945"/>
                  </a:cubicBezTo>
                  <a:cubicBezTo>
                    <a:pt x="974436" y="946727"/>
                    <a:pt x="1055254" y="833582"/>
                    <a:pt x="1136072" y="734291"/>
                  </a:cubicBezTo>
                  <a:cubicBezTo>
                    <a:pt x="1216890" y="635000"/>
                    <a:pt x="1274618" y="542636"/>
                    <a:pt x="1371600" y="457200"/>
                  </a:cubicBezTo>
                  <a:cubicBezTo>
                    <a:pt x="1468582" y="371764"/>
                    <a:pt x="1604818" y="284017"/>
                    <a:pt x="1717963" y="221672"/>
                  </a:cubicBezTo>
                  <a:cubicBezTo>
                    <a:pt x="1831108" y="159327"/>
                    <a:pt x="1937327" y="117763"/>
                    <a:pt x="2050472" y="83127"/>
                  </a:cubicBezTo>
                  <a:cubicBezTo>
                    <a:pt x="2163617" y="48491"/>
                    <a:pt x="2290618" y="27708"/>
                    <a:pt x="2396836" y="13854"/>
                  </a:cubicBezTo>
                  <a:cubicBezTo>
                    <a:pt x="2503054" y="0"/>
                    <a:pt x="2595417" y="0"/>
                    <a:pt x="2687781" y="0"/>
                  </a:cubicBezTo>
                </a:path>
              </a:pathLst>
            </a:cu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  <p:grpSp>
        <p:nvGrpSpPr>
          <p:cNvPr id="28" name="Groupe 27"/>
          <p:cNvGrpSpPr>
            <a:grpSpLocks/>
          </p:cNvGrpSpPr>
          <p:nvPr/>
        </p:nvGrpSpPr>
        <p:grpSpPr bwMode="auto">
          <a:xfrm>
            <a:off x="1428750" y="5429250"/>
            <a:ext cx="6500813" cy="928688"/>
            <a:chOff x="1000100" y="5286388"/>
            <a:chExt cx="6500858" cy="928694"/>
          </a:xfrm>
        </p:grpSpPr>
        <p:sp>
          <p:nvSpPr>
            <p:cNvPr id="25" name="Titre 1"/>
            <p:cNvSpPr txBox="1">
              <a:spLocks/>
            </p:cNvSpPr>
            <p:nvPr/>
          </p:nvSpPr>
          <p:spPr>
            <a:xfrm>
              <a:off x="1785918" y="5286388"/>
              <a:ext cx="571504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Times New Roman"/>
                </a:rPr>
                <a:t>Barorécepteurs sino-carotidiens  → 	hypotensions légères</a:t>
              </a:r>
            </a:p>
          </p:txBody>
        </p:sp>
        <p:sp>
          <p:nvSpPr>
            <p:cNvPr id="26" name="Titre 1"/>
            <p:cNvSpPr txBox="1">
              <a:spLocks/>
            </p:cNvSpPr>
            <p:nvPr/>
          </p:nvSpPr>
          <p:spPr>
            <a:xfrm>
              <a:off x="1785918" y="5786454"/>
              <a:ext cx="571504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Times New Roman"/>
                </a:rPr>
                <a:t>Barorécepteurs aortiques  →   hypertensions légères</a:t>
              </a:r>
            </a:p>
          </p:txBody>
        </p:sp>
        <p:sp>
          <p:nvSpPr>
            <p:cNvPr id="27" name="Flèche droite 26"/>
            <p:cNvSpPr/>
            <p:nvPr/>
          </p:nvSpPr>
          <p:spPr>
            <a:xfrm>
              <a:off x="1000100" y="5286388"/>
              <a:ext cx="428628" cy="92869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1" name="Picture 4" descr="E:\coeur\baroreflexe1015b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8688" y="642938"/>
            <a:ext cx="7256462" cy="557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e 10"/>
          <p:cNvGrpSpPr>
            <a:grpSpLocks/>
          </p:cNvGrpSpPr>
          <p:nvPr/>
        </p:nvGrpSpPr>
        <p:grpSpPr bwMode="auto">
          <a:xfrm>
            <a:off x="2143125" y="1500188"/>
            <a:ext cx="5072063" cy="4054475"/>
            <a:chOff x="2413000" y="1184564"/>
            <a:chExt cx="4511964" cy="3680691"/>
          </a:xfrm>
        </p:grpSpPr>
        <p:sp>
          <p:nvSpPr>
            <p:cNvPr id="7" name="Forme libre 6"/>
            <p:cNvSpPr/>
            <p:nvPr/>
          </p:nvSpPr>
          <p:spPr>
            <a:xfrm>
              <a:off x="2413000" y="1184564"/>
              <a:ext cx="4511964" cy="3680691"/>
            </a:xfrm>
            <a:custGeom>
              <a:avLst/>
              <a:gdLst>
                <a:gd name="connsiteX0" fmla="*/ 150091 w 4511964"/>
                <a:gd name="connsiteY0" fmla="*/ 1503218 h 3680691"/>
                <a:gd name="connsiteX1" fmla="*/ 94673 w 4511964"/>
                <a:gd name="connsiteY1" fmla="*/ 1641763 h 3680691"/>
                <a:gd name="connsiteX2" fmla="*/ 274782 w 4511964"/>
                <a:gd name="connsiteY2" fmla="*/ 1752600 h 3680691"/>
                <a:gd name="connsiteX3" fmla="*/ 759691 w 4511964"/>
                <a:gd name="connsiteY3" fmla="*/ 1752600 h 3680691"/>
                <a:gd name="connsiteX4" fmla="*/ 870527 w 4511964"/>
                <a:gd name="connsiteY4" fmla="*/ 1988127 h 3680691"/>
                <a:gd name="connsiteX5" fmla="*/ 870527 w 4511964"/>
                <a:gd name="connsiteY5" fmla="*/ 2583872 h 3680691"/>
                <a:gd name="connsiteX6" fmla="*/ 870527 w 4511964"/>
                <a:gd name="connsiteY6" fmla="*/ 2819400 h 3680691"/>
                <a:gd name="connsiteX7" fmla="*/ 482600 w 4511964"/>
                <a:gd name="connsiteY7" fmla="*/ 2833254 h 3680691"/>
                <a:gd name="connsiteX8" fmla="*/ 371764 w 4511964"/>
                <a:gd name="connsiteY8" fmla="*/ 2888672 h 3680691"/>
                <a:gd name="connsiteX9" fmla="*/ 371764 w 4511964"/>
                <a:gd name="connsiteY9" fmla="*/ 3124200 h 3680691"/>
                <a:gd name="connsiteX10" fmla="*/ 1022927 w 4511964"/>
                <a:gd name="connsiteY10" fmla="*/ 3138054 h 3680691"/>
                <a:gd name="connsiteX11" fmla="*/ 1784927 w 4511964"/>
                <a:gd name="connsiteY11" fmla="*/ 3151909 h 3680691"/>
                <a:gd name="connsiteX12" fmla="*/ 2477655 w 4511964"/>
                <a:gd name="connsiteY12" fmla="*/ 3151909 h 3680691"/>
                <a:gd name="connsiteX13" fmla="*/ 2630055 w 4511964"/>
                <a:gd name="connsiteY13" fmla="*/ 3484418 h 3680691"/>
                <a:gd name="connsiteX14" fmla="*/ 2921000 w 4511964"/>
                <a:gd name="connsiteY14" fmla="*/ 3553691 h 3680691"/>
                <a:gd name="connsiteX15" fmla="*/ 3101109 w 4511964"/>
                <a:gd name="connsiteY15" fmla="*/ 3415145 h 3680691"/>
                <a:gd name="connsiteX16" fmla="*/ 3558309 w 4511964"/>
                <a:gd name="connsiteY16" fmla="*/ 3553691 h 3680691"/>
                <a:gd name="connsiteX17" fmla="*/ 3849255 w 4511964"/>
                <a:gd name="connsiteY17" fmla="*/ 3622963 h 3680691"/>
                <a:gd name="connsiteX18" fmla="*/ 4278745 w 4511964"/>
                <a:gd name="connsiteY18" fmla="*/ 3609109 h 3680691"/>
                <a:gd name="connsiteX19" fmla="*/ 4458855 w 4511964"/>
                <a:gd name="connsiteY19" fmla="*/ 3193472 h 3680691"/>
                <a:gd name="connsiteX20" fmla="*/ 4251036 w 4511964"/>
                <a:gd name="connsiteY20" fmla="*/ 2847109 h 3680691"/>
                <a:gd name="connsiteX21" fmla="*/ 4181764 w 4511964"/>
                <a:gd name="connsiteY21" fmla="*/ 2043545 h 3680691"/>
                <a:gd name="connsiteX22" fmla="*/ 4209473 w 4511964"/>
                <a:gd name="connsiteY22" fmla="*/ 1309254 h 3680691"/>
                <a:gd name="connsiteX23" fmla="*/ 4486564 w 4511964"/>
                <a:gd name="connsiteY23" fmla="*/ 838200 h 3680691"/>
                <a:gd name="connsiteX24" fmla="*/ 4361873 w 4511964"/>
                <a:gd name="connsiteY24" fmla="*/ 187036 h 3680691"/>
                <a:gd name="connsiteX25" fmla="*/ 3766127 w 4511964"/>
                <a:gd name="connsiteY25" fmla="*/ 6927 h 3680691"/>
                <a:gd name="connsiteX26" fmla="*/ 3516745 w 4511964"/>
                <a:gd name="connsiteY26" fmla="*/ 145472 h 3680691"/>
                <a:gd name="connsiteX27" fmla="*/ 3613727 w 4511964"/>
                <a:gd name="connsiteY27" fmla="*/ 297872 h 3680691"/>
                <a:gd name="connsiteX28" fmla="*/ 4070927 w 4511964"/>
                <a:gd name="connsiteY28" fmla="*/ 394854 h 3680691"/>
                <a:gd name="connsiteX29" fmla="*/ 4264891 w 4511964"/>
                <a:gd name="connsiteY29" fmla="*/ 727363 h 3680691"/>
                <a:gd name="connsiteX30" fmla="*/ 4001655 w 4511964"/>
                <a:gd name="connsiteY30" fmla="*/ 1073727 h 3680691"/>
                <a:gd name="connsiteX31" fmla="*/ 3655291 w 4511964"/>
                <a:gd name="connsiteY31" fmla="*/ 1295400 h 3680691"/>
                <a:gd name="connsiteX32" fmla="*/ 3613727 w 4511964"/>
                <a:gd name="connsiteY32" fmla="*/ 1641763 h 3680691"/>
                <a:gd name="connsiteX33" fmla="*/ 3613727 w 4511964"/>
                <a:gd name="connsiteY33" fmla="*/ 2320636 h 3680691"/>
                <a:gd name="connsiteX34" fmla="*/ 3627582 w 4511964"/>
                <a:gd name="connsiteY34" fmla="*/ 2916381 h 3680691"/>
                <a:gd name="connsiteX35" fmla="*/ 3378200 w 4511964"/>
                <a:gd name="connsiteY35" fmla="*/ 3068781 h 3680691"/>
                <a:gd name="connsiteX36" fmla="*/ 3087255 w 4511964"/>
                <a:gd name="connsiteY36" fmla="*/ 2833254 h 3680691"/>
                <a:gd name="connsiteX37" fmla="*/ 2976418 w 4511964"/>
                <a:gd name="connsiteY37" fmla="*/ 2611581 h 3680691"/>
                <a:gd name="connsiteX38" fmla="*/ 2921000 w 4511964"/>
                <a:gd name="connsiteY38" fmla="*/ 2417618 h 3680691"/>
                <a:gd name="connsiteX39" fmla="*/ 2699327 w 4511964"/>
                <a:gd name="connsiteY39" fmla="*/ 2389909 h 3680691"/>
                <a:gd name="connsiteX40" fmla="*/ 2616200 w 4511964"/>
                <a:gd name="connsiteY40" fmla="*/ 2680854 h 3680691"/>
                <a:gd name="connsiteX41" fmla="*/ 2505364 w 4511964"/>
                <a:gd name="connsiteY41" fmla="*/ 2860963 h 3680691"/>
                <a:gd name="connsiteX42" fmla="*/ 1313873 w 4511964"/>
                <a:gd name="connsiteY42" fmla="*/ 2847109 h 3680691"/>
                <a:gd name="connsiteX43" fmla="*/ 1119909 w 4511964"/>
                <a:gd name="connsiteY43" fmla="*/ 2334491 h 3680691"/>
                <a:gd name="connsiteX44" fmla="*/ 1119909 w 4511964"/>
                <a:gd name="connsiteY44" fmla="*/ 1752600 h 3680691"/>
                <a:gd name="connsiteX45" fmla="*/ 995218 w 4511964"/>
                <a:gd name="connsiteY45" fmla="*/ 1544781 h 3680691"/>
                <a:gd name="connsiteX46" fmla="*/ 150091 w 4511964"/>
                <a:gd name="connsiteY46" fmla="*/ 1503218 h 3680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511964" h="3680691">
                  <a:moveTo>
                    <a:pt x="150091" y="1503218"/>
                  </a:moveTo>
                  <a:cubicBezTo>
                    <a:pt x="0" y="1519382"/>
                    <a:pt x="73891" y="1600199"/>
                    <a:pt x="94673" y="1641763"/>
                  </a:cubicBezTo>
                  <a:cubicBezTo>
                    <a:pt x="115455" y="1683327"/>
                    <a:pt x="163946" y="1734127"/>
                    <a:pt x="274782" y="1752600"/>
                  </a:cubicBezTo>
                  <a:cubicBezTo>
                    <a:pt x="385618" y="1771073"/>
                    <a:pt x="660400" y="1713346"/>
                    <a:pt x="759691" y="1752600"/>
                  </a:cubicBezTo>
                  <a:cubicBezTo>
                    <a:pt x="858982" y="1791855"/>
                    <a:pt x="852054" y="1849582"/>
                    <a:pt x="870527" y="1988127"/>
                  </a:cubicBezTo>
                  <a:cubicBezTo>
                    <a:pt x="889000" y="2126672"/>
                    <a:pt x="870527" y="2583872"/>
                    <a:pt x="870527" y="2583872"/>
                  </a:cubicBezTo>
                  <a:cubicBezTo>
                    <a:pt x="870527" y="2722417"/>
                    <a:pt x="935182" y="2777836"/>
                    <a:pt x="870527" y="2819400"/>
                  </a:cubicBezTo>
                  <a:cubicBezTo>
                    <a:pt x="805872" y="2860964"/>
                    <a:pt x="565727" y="2821709"/>
                    <a:pt x="482600" y="2833254"/>
                  </a:cubicBezTo>
                  <a:cubicBezTo>
                    <a:pt x="399473" y="2844799"/>
                    <a:pt x="390237" y="2840181"/>
                    <a:pt x="371764" y="2888672"/>
                  </a:cubicBezTo>
                  <a:cubicBezTo>
                    <a:pt x="353291" y="2937163"/>
                    <a:pt x="263237" y="3082636"/>
                    <a:pt x="371764" y="3124200"/>
                  </a:cubicBezTo>
                  <a:cubicBezTo>
                    <a:pt x="480291" y="3165764"/>
                    <a:pt x="1022927" y="3138054"/>
                    <a:pt x="1022927" y="3138054"/>
                  </a:cubicBezTo>
                  <a:lnTo>
                    <a:pt x="1784927" y="3151909"/>
                  </a:lnTo>
                  <a:cubicBezTo>
                    <a:pt x="2027382" y="3154218"/>
                    <a:pt x="2336800" y="3096491"/>
                    <a:pt x="2477655" y="3151909"/>
                  </a:cubicBezTo>
                  <a:cubicBezTo>
                    <a:pt x="2618510" y="3207327"/>
                    <a:pt x="2556164" y="3417454"/>
                    <a:pt x="2630055" y="3484418"/>
                  </a:cubicBezTo>
                  <a:cubicBezTo>
                    <a:pt x="2703946" y="3551382"/>
                    <a:pt x="2842491" y="3565236"/>
                    <a:pt x="2921000" y="3553691"/>
                  </a:cubicBezTo>
                  <a:cubicBezTo>
                    <a:pt x="2999509" y="3542146"/>
                    <a:pt x="2994891" y="3415145"/>
                    <a:pt x="3101109" y="3415145"/>
                  </a:cubicBezTo>
                  <a:cubicBezTo>
                    <a:pt x="3207327" y="3415145"/>
                    <a:pt x="3433618" y="3519055"/>
                    <a:pt x="3558309" y="3553691"/>
                  </a:cubicBezTo>
                  <a:cubicBezTo>
                    <a:pt x="3683000" y="3588327"/>
                    <a:pt x="3729182" y="3613727"/>
                    <a:pt x="3849255" y="3622963"/>
                  </a:cubicBezTo>
                  <a:cubicBezTo>
                    <a:pt x="3969328" y="3632199"/>
                    <a:pt x="4177145" y="3680691"/>
                    <a:pt x="4278745" y="3609109"/>
                  </a:cubicBezTo>
                  <a:cubicBezTo>
                    <a:pt x="4380345" y="3537527"/>
                    <a:pt x="4463473" y="3320472"/>
                    <a:pt x="4458855" y="3193472"/>
                  </a:cubicBezTo>
                  <a:cubicBezTo>
                    <a:pt x="4454237" y="3066472"/>
                    <a:pt x="4297218" y="3038764"/>
                    <a:pt x="4251036" y="2847109"/>
                  </a:cubicBezTo>
                  <a:cubicBezTo>
                    <a:pt x="4204854" y="2655455"/>
                    <a:pt x="4188691" y="2299854"/>
                    <a:pt x="4181764" y="2043545"/>
                  </a:cubicBezTo>
                  <a:cubicBezTo>
                    <a:pt x="4174837" y="1787236"/>
                    <a:pt x="4158673" y="1510145"/>
                    <a:pt x="4209473" y="1309254"/>
                  </a:cubicBezTo>
                  <a:cubicBezTo>
                    <a:pt x="4260273" y="1108363"/>
                    <a:pt x="4461164" y="1025236"/>
                    <a:pt x="4486564" y="838200"/>
                  </a:cubicBezTo>
                  <a:cubicBezTo>
                    <a:pt x="4511964" y="651164"/>
                    <a:pt x="4481946" y="325581"/>
                    <a:pt x="4361873" y="187036"/>
                  </a:cubicBezTo>
                  <a:cubicBezTo>
                    <a:pt x="4241800" y="48491"/>
                    <a:pt x="3906982" y="13854"/>
                    <a:pt x="3766127" y="6927"/>
                  </a:cubicBezTo>
                  <a:cubicBezTo>
                    <a:pt x="3625272" y="0"/>
                    <a:pt x="3542145" y="96981"/>
                    <a:pt x="3516745" y="145472"/>
                  </a:cubicBezTo>
                  <a:cubicBezTo>
                    <a:pt x="3491345" y="193963"/>
                    <a:pt x="3521363" y="256308"/>
                    <a:pt x="3613727" y="297872"/>
                  </a:cubicBezTo>
                  <a:cubicBezTo>
                    <a:pt x="3706091" y="339436"/>
                    <a:pt x="3962400" y="323272"/>
                    <a:pt x="4070927" y="394854"/>
                  </a:cubicBezTo>
                  <a:cubicBezTo>
                    <a:pt x="4179454" y="466436"/>
                    <a:pt x="4276436" y="614218"/>
                    <a:pt x="4264891" y="727363"/>
                  </a:cubicBezTo>
                  <a:cubicBezTo>
                    <a:pt x="4253346" y="840509"/>
                    <a:pt x="4103255" y="979054"/>
                    <a:pt x="4001655" y="1073727"/>
                  </a:cubicBezTo>
                  <a:cubicBezTo>
                    <a:pt x="3900055" y="1168400"/>
                    <a:pt x="3719946" y="1200727"/>
                    <a:pt x="3655291" y="1295400"/>
                  </a:cubicBezTo>
                  <a:cubicBezTo>
                    <a:pt x="3590636" y="1390073"/>
                    <a:pt x="3620654" y="1470890"/>
                    <a:pt x="3613727" y="1641763"/>
                  </a:cubicBezTo>
                  <a:cubicBezTo>
                    <a:pt x="3606800" y="1812636"/>
                    <a:pt x="3611418" y="2108200"/>
                    <a:pt x="3613727" y="2320636"/>
                  </a:cubicBezTo>
                  <a:cubicBezTo>
                    <a:pt x="3616036" y="2533072"/>
                    <a:pt x="3666836" y="2791690"/>
                    <a:pt x="3627582" y="2916381"/>
                  </a:cubicBezTo>
                  <a:cubicBezTo>
                    <a:pt x="3588328" y="3041072"/>
                    <a:pt x="3468254" y="3082635"/>
                    <a:pt x="3378200" y="3068781"/>
                  </a:cubicBezTo>
                  <a:cubicBezTo>
                    <a:pt x="3288146" y="3054927"/>
                    <a:pt x="3154219" y="2909454"/>
                    <a:pt x="3087255" y="2833254"/>
                  </a:cubicBezTo>
                  <a:cubicBezTo>
                    <a:pt x="3020291" y="2757054"/>
                    <a:pt x="3004127" y="2680854"/>
                    <a:pt x="2976418" y="2611581"/>
                  </a:cubicBezTo>
                  <a:cubicBezTo>
                    <a:pt x="2948709" y="2542308"/>
                    <a:pt x="2967182" y="2454563"/>
                    <a:pt x="2921000" y="2417618"/>
                  </a:cubicBezTo>
                  <a:cubicBezTo>
                    <a:pt x="2874818" y="2380673"/>
                    <a:pt x="2750127" y="2346036"/>
                    <a:pt x="2699327" y="2389909"/>
                  </a:cubicBezTo>
                  <a:cubicBezTo>
                    <a:pt x="2648527" y="2433782"/>
                    <a:pt x="2648527" y="2602345"/>
                    <a:pt x="2616200" y="2680854"/>
                  </a:cubicBezTo>
                  <a:cubicBezTo>
                    <a:pt x="2583873" y="2759363"/>
                    <a:pt x="2722419" y="2833254"/>
                    <a:pt x="2505364" y="2860963"/>
                  </a:cubicBezTo>
                  <a:cubicBezTo>
                    <a:pt x="2288310" y="2888672"/>
                    <a:pt x="1544782" y="2934854"/>
                    <a:pt x="1313873" y="2847109"/>
                  </a:cubicBezTo>
                  <a:cubicBezTo>
                    <a:pt x="1082964" y="2759364"/>
                    <a:pt x="1152236" y="2516909"/>
                    <a:pt x="1119909" y="2334491"/>
                  </a:cubicBezTo>
                  <a:cubicBezTo>
                    <a:pt x="1087582" y="2152073"/>
                    <a:pt x="1140691" y="1884218"/>
                    <a:pt x="1119909" y="1752600"/>
                  </a:cubicBezTo>
                  <a:cubicBezTo>
                    <a:pt x="1099127" y="1620982"/>
                    <a:pt x="1159164" y="1586345"/>
                    <a:pt x="995218" y="1544781"/>
                  </a:cubicBezTo>
                  <a:cubicBezTo>
                    <a:pt x="831273" y="1503217"/>
                    <a:pt x="300182" y="1487054"/>
                    <a:pt x="150091" y="1503218"/>
                  </a:cubicBezTo>
                  <a:close/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8" name="Titre 1"/>
            <p:cNvSpPr txBox="1">
              <a:spLocks/>
            </p:cNvSpPr>
            <p:nvPr/>
          </p:nvSpPr>
          <p:spPr>
            <a:xfrm>
              <a:off x="2787832" y="4342650"/>
              <a:ext cx="2071702" cy="50006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b="1" dirty="0">
                  <a:solidFill>
                    <a:srgbClr val="C00000"/>
                  </a:solidFill>
                  <a:latin typeface="Maiandra GD" pitchFamily="34" charset="0"/>
                  <a:ea typeface="+mj-ea"/>
                  <a:cs typeface="+mj-cs"/>
                </a:rPr>
                <a:t>Voie  orthosympathique</a:t>
              </a:r>
              <a:endParaRPr lang="fr-FR" sz="1600" b="1" baseline="-25000" dirty="0">
                <a:solidFill>
                  <a:srgbClr val="C00000"/>
                </a:solidFill>
                <a:latin typeface="Maiandra GD" pitchFamily="34" charset="0"/>
                <a:ea typeface="+mj-ea"/>
                <a:cs typeface="+mj-cs"/>
              </a:endParaRPr>
            </a:p>
          </p:txBody>
        </p:sp>
      </p:grpSp>
      <p:grpSp>
        <p:nvGrpSpPr>
          <p:cNvPr id="10" name="Groupe 9"/>
          <p:cNvGrpSpPr>
            <a:grpSpLocks/>
          </p:cNvGrpSpPr>
          <p:nvPr/>
        </p:nvGrpSpPr>
        <p:grpSpPr bwMode="auto">
          <a:xfrm>
            <a:off x="2286000" y="2141538"/>
            <a:ext cx="4583113" cy="1501775"/>
            <a:chOff x="2454564" y="1835728"/>
            <a:chExt cx="4029363" cy="1362627"/>
          </a:xfrm>
        </p:grpSpPr>
        <p:sp>
          <p:nvSpPr>
            <p:cNvPr id="5" name="Forme libre 4"/>
            <p:cNvSpPr/>
            <p:nvPr/>
          </p:nvSpPr>
          <p:spPr>
            <a:xfrm>
              <a:off x="2454564" y="1835728"/>
              <a:ext cx="4029363" cy="854162"/>
            </a:xfrm>
            <a:custGeom>
              <a:avLst/>
              <a:gdLst>
                <a:gd name="connsiteX0" fmla="*/ 1493981 w 4029363"/>
                <a:gd name="connsiteY0" fmla="*/ 464127 h 854363"/>
                <a:gd name="connsiteX1" fmla="*/ 233218 w 4029363"/>
                <a:gd name="connsiteY1" fmla="*/ 491836 h 854363"/>
                <a:gd name="connsiteX2" fmla="*/ 94672 w 4029363"/>
                <a:gd name="connsiteY2" fmla="*/ 727363 h 854363"/>
                <a:gd name="connsiteX3" fmla="*/ 468745 w 4029363"/>
                <a:gd name="connsiteY3" fmla="*/ 824345 h 854363"/>
                <a:gd name="connsiteX4" fmla="*/ 1355436 w 4029363"/>
                <a:gd name="connsiteY4" fmla="*/ 824345 h 854363"/>
                <a:gd name="connsiteX5" fmla="*/ 2588491 w 4029363"/>
                <a:gd name="connsiteY5" fmla="*/ 838199 h 854363"/>
                <a:gd name="connsiteX6" fmla="*/ 3322781 w 4029363"/>
                <a:gd name="connsiteY6" fmla="*/ 727363 h 854363"/>
                <a:gd name="connsiteX7" fmla="*/ 3835400 w 4029363"/>
                <a:gd name="connsiteY7" fmla="*/ 436417 h 854363"/>
                <a:gd name="connsiteX8" fmla="*/ 4015509 w 4029363"/>
                <a:gd name="connsiteY8" fmla="*/ 256308 h 854363"/>
                <a:gd name="connsiteX9" fmla="*/ 3918527 w 4029363"/>
                <a:gd name="connsiteY9" fmla="*/ 34636 h 854363"/>
                <a:gd name="connsiteX10" fmla="*/ 3669145 w 4029363"/>
                <a:gd name="connsiteY10" fmla="*/ 48490 h 854363"/>
                <a:gd name="connsiteX11" fmla="*/ 3641436 w 4029363"/>
                <a:gd name="connsiteY11" fmla="*/ 284017 h 854363"/>
                <a:gd name="connsiteX12" fmla="*/ 3198091 w 4029363"/>
                <a:gd name="connsiteY12" fmla="*/ 422563 h 854363"/>
                <a:gd name="connsiteX13" fmla="*/ 2533072 w 4029363"/>
                <a:gd name="connsiteY13" fmla="*/ 477981 h 854363"/>
                <a:gd name="connsiteX14" fmla="*/ 1923472 w 4029363"/>
                <a:gd name="connsiteY14" fmla="*/ 464127 h 854363"/>
                <a:gd name="connsiteX15" fmla="*/ 1424709 w 4029363"/>
                <a:gd name="connsiteY15" fmla="*/ 464127 h 854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29363" h="854363">
                  <a:moveTo>
                    <a:pt x="1493981" y="464127"/>
                  </a:moveTo>
                  <a:lnTo>
                    <a:pt x="233218" y="491836"/>
                  </a:lnTo>
                  <a:cubicBezTo>
                    <a:pt x="0" y="535709"/>
                    <a:pt x="55418" y="671945"/>
                    <a:pt x="94672" y="727363"/>
                  </a:cubicBezTo>
                  <a:cubicBezTo>
                    <a:pt x="133926" y="782781"/>
                    <a:pt x="258618" y="808181"/>
                    <a:pt x="468745" y="824345"/>
                  </a:cubicBezTo>
                  <a:cubicBezTo>
                    <a:pt x="678872" y="840509"/>
                    <a:pt x="1355436" y="824345"/>
                    <a:pt x="1355436" y="824345"/>
                  </a:cubicBezTo>
                  <a:cubicBezTo>
                    <a:pt x="1708727" y="826654"/>
                    <a:pt x="2260600" y="854363"/>
                    <a:pt x="2588491" y="838199"/>
                  </a:cubicBezTo>
                  <a:cubicBezTo>
                    <a:pt x="2916382" y="822035"/>
                    <a:pt x="3114963" y="794327"/>
                    <a:pt x="3322781" y="727363"/>
                  </a:cubicBezTo>
                  <a:cubicBezTo>
                    <a:pt x="3530599" y="660399"/>
                    <a:pt x="3719945" y="514926"/>
                    <a:pt x="3835400" y="436417"/>
                  </a:cubicBezTo>
                  <a:cubicBezTo>
                    <a:pt x="3950855" y="357908"/>
                    <a:pt x="4001655" y="323271"/>
                    <a:pt x="4015509" y="256308"/>
                  </a:cubicBezTo>
                  <a:cubicBezTo>
                    <a:pt x="4029363" y="189345"/>
                    <a:pt x="3976254" y="69272"/>
                    <a:pt x="3918527" y="34636"/>
                  </a:cubicBezTo>
                  <a:cubicBezTo>
                    <a:pt x="3860800" y="0"/>
                    <a:pt x="3715327" y="6927"/>
                    <a:pt x="3669145" y="48490"/>
                  </a:cubicBezTo>
                  <a:cubicBezTo>
                    <a:pt x="3622963" y="90053"/>
                    <a:pt x="3719945" y="221672"/>
                    <a:pt x="3641436" y="284017"/>
                  </a:cubicBezTo>
                  <a:cubicBezTo>
                    <a:pt x="3562927" y="346362"/>
                    <a:pt x="3382818" y="390236"/>
                    <a:pt x="3198091" y="422563"/>
                  </a:cubicBezTo>
                  <a:cubicBezTo>
                    <a:pt x="3013364" y="454890"/>
                    <a:pt x="2745508" y="471054"/>
                    <a:pt x="2533072" y="477981"/>
                  </a:cubicBezTo>
                  <a:lnTo>
                    <a:pt x="1923472" y="464127"/>
                  </a:lnTo>
                  <a:cubicBezTo>
                    <a:pt x="1738745" y="461818"/>
                    <a:pt x="1581727" y="462972"/>
                    <a:pt x="1424709" y="464127"/>
                  </a:cubicBezTo>
                </a:path>
              </a:pathLst>
            </a:custGeom>
            <a:ln w="254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9" name="Titre 1"/>
            <p:cNvSpPr txBox="1">
              <a:spLocks/>
            </p:cNvSpPr>
            <p:nvPr/>
          </p:nvSpPr>
          <p:spPr>
            <a:xfrm>
              <a:off x="3672899" y="2698289"/>
              <a:ext cx="2071702" cy="50006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b="1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Voie    parasympathique</a:t>
              </a:r>
              <a:endParaRPr lang="fr-FR" sz="1600" b="1" baseline="-25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3143272" y="142852"/>
            <a:ext cx="2857488" cy="642942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Plan du cours</a:t>
            </a:r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285720" y="857232"/>
            <a:ext cx="6786610" cy="157163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>
              <a:buFontTx/>
              <a:buAutoNum type="arabicPeriod"/>
              <a:defRPr/>
            </a:pPr>
            <a:r>
              <a:rPr lang="fr-FR" sz="2400">
                <a:solidFill>
                  <a:schemeClr val="tx2"/>
                </a:solidFill>
                <a:latin typeface="Maiandra GD" pitchFamily="34" charset="0"/>
              </a:rPr>
              <a:t>La notion de régulation des fonctions</a:t>
            </a:r>
          </a:p>
          <a:p>
            <a:pPr marL="457200" indent="-457200" algn="l">
              <a:defRPr/>
            </a:pPr>
            <a:endParaRPr lang="fr-FR" sz="1000">
              <a:solidFill>
                <a:schemeClr val="tx2"/>
              </a:solidFill>
              <a:latin typeface="Maiandra GD" pitchFamily="34" charset="0"/>
            </a:endParaRPr>
          </a:p>
          <a:p>
            <a:pPr marL="457200" indent="-457200" algn="l">
              <a:defRPr/>
            </a:pPr>
            <a:r>
              <a:rPr lang="fr-FR" sz="2400">
                <a:solidFill>
                  <a:schemeClr val="tx2"/>
                </a:solidFill>
                <a:latin typeface="Maiandra GD" pitchFamily="34" charset="0"/>
              </a:rPr>
              <a:t>	</a:t>
            </a: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1.1. Principe de fonctionnement d’une régulation</a:t>
            </a:r>
          </a:p>
          <a:p>
            <a:pPr marL="457200" indent="-457200" algn="l">
              <a:defRPr/>
            </a:pPr>
            <a:r>
              <a:rPr lang="fr-FR" sz="2000">
                <a:solidFill>
                  <a:schemeClr val="tx2"/>
                </a:solidFill>
                <a:latin typeface="Maiandra GD" pitchFamily="34" charset="0"/>
              </a:rPr>
              <a:t>	</a:t>
            </a:r>
            <a:r>
              <a:rPr lang="fr-FR" sz="2000">
                <a:solidFill>
                  <a:srgbClr val="C6D9F1"/>
                </a:solidFill>
                <a:latin typeface="Maiandra GD" pitchFamily="34" charset="0"/>
              </a:rPr>
              <a:t>1.2. Importance fonctionnelle de différents paramètres</a:t>
            </a: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285720" y="2643182"/>
            <a:ext cx="8429684" cy="2143140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2. Un exemple de boucle de régulation: la pression artérielle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2.1. Généralités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2.2. Régulation rapide de la PA par voie nerveuse</a:t>
            </a:r>
            <a:endParaRPr lang="fr-FR" sz="2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  <a:ea typeface="+mj-ea"/>
              <a:cs typeface="+mj-cs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2.3. Régulation à moyen terme de la PA par voie mixte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2.4. Régulation à long terme de la PA par voie hormonale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57224" y="357166"/>
            <a:ext cx="7715304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Boucle de régulation de la PAM par l’arc réflexe des barorécepteurs</a:t>
            </a:r>
            <a:endParaRPr lang="fr-FR" sz="20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grpSp>
        <p:nvGrpSpPr>
          <p:cNvPr id="57348" name="Groupe 53"/>
          <p:cNvGrpSpPr>
            <a:grpSpLocks/>
          </p:cNvGrpSpPr>
          <p:nvPr/>
        </p:nvGrpSpPr>
        <p:grpSpPr bwMode="auto">
          <a:xfrm>
            <a:off x="142875" y="928688"/>
            <a:ext cx="8858250" cy="4267200"/>
            <a:chOff x="214282" y="1643050"/>
            <a:chExt cx="8858312" cy="4267644"/>
          </a:xfrm>
        </p:grpSpPr>
        <p:sp>
          <p:nvSpPr>
            <p:cNvPr id="4" name="Ellipse 3"/>
            <p:cNvSpPr/>
            <p:nvPr/>
          </p:nvSpPr>
          <p:spPr>
            <a:xfrm>
              <a:off x="3643306" y="2544844"/>
              <a:ext cx="714380" cy="714449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57358" name="ZoneTexte 4"/>
            <p:cNvSpPr txBox="1">
              <a:spLocks noChangeArrowheads="1"/>
            </p:cNvSpPr>
            <p:nvPr/>
          </p:nvSpPr>
          <p:spPr bwMode="auto">
            <a:xfrm>
              <a:off x="3786182" y="2616639"/>
              <a:ext cx="428628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2800" b="1">
                  <a:solidFill>
                    <a:schemeClr val="tx1"/>
                  </a:solidFill>
                </a:rPr>
                <a:t>∑</a:t>
              </a:r>
              <a:endParaRPr lang="fr-FR" sz="2800" b="1">
                <a:solidFill>
                  <a:schemeClr val="tx1"/>
                </a:solidFill>
                <a:latin typeface="Arial" charset="0"/>
              </a:endParaRPr>
            </a:p>
          </p:txBody>
        </p:sp>
        <p:sp>
          <p:nvSpPr>
            <p:cNvPr id="57359" name="Rectangle 5"/>
            <p:cNvSpPr>
              <a:spLocks noChangeArrowheads="1"/>
            </p:cNvSpPr>
            <p:nvPr/>
          </p:nvSpPr>
          <p:spPr bwMode="auto">
            <a:xfrm>
              <a:off x="2714612" y="3259581"/>
              <a:ext cx="2571768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>
                  <a:solidFill>
                    <a:schemeClr val="tx1"/>
                  </a:solidFill>
                </a:rPr>
                <a:t>Centres cardio-vasculaires bulbaires</a:t>
              </a:r>
            </a:p>
          </p:txBody>
        </p:sp>
        <p:sp>
          <p:nvSpPr>
            <p:cNvPr id="57360" name="Rectangle 7"/>
            <p:cNvSpPr>
              <a:spLocks noChangeArrowheads="1"/>
            </p:cNvSpPr>
            <p:nvPr/>
          </p:nvSpPr>
          <p:spPr bwMode="auto">
            <a:xfrm>
              <a:off x="2786050" y="4929198"/>
              <a:ext cx="2214578" cy="95410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endParaRPr lang="fr-FR" sz="1000">
                <a:solidFill>
                  <a:srgbClr val="1F497D"/>
                </a:solidFill>
              </a:endParaRPr>
            </a:p>
            <a:p>
              <a:pPr indent="-457200"/>
              <a:r>
                <a:rPr lang="fr-FR">
                  <a:solidFill>
                    <a:schemeClr val="tx1"/>
                  </a:solidFill>
                </a:rPr>
                <a:t>Pression artérielle moyenne</a:t>
              </a:r>
            </a:p>
            <a:p>
              <a:pPr indent="-457200"/>
              <a:endParaRPr lang="fr-FR" sz="1000">
                <a:solidFill>
                  <a:srgbClr val="1F497D"/>
                </a:solidFill>
              </a:endParaRPr>
            </a:p>
          </p:txBody>
        </p:sp>
        <p:sp>
          <p:nvSpPr>
            <p:cNvPr id="9" name="Double flèche verticale 8"/>
            <p:cNvSpPr/>
            <p:nvPr/>
          </p:nvSpPr>
          <p:spPr>
            <a:xfrm>
              <a:off x="3857621" y="2047904"/>
              <a:ext cx="285752" cy="428670"/>
            </a:xfrm>
            <a:prstGeom prst="upDown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57362" name="Rectangle 9"/>
            <p:cNvSpPr>
              <a:spLocks noChangeArrowheads="1"/>
            </p:cNvSpPr>
            <p:nvPr/>
          </p:nvSpPr>
          <p:spPr bwMode="auto">
            <a:xfrm>
              <a:off x="214282" y="3691598"/>
              <a:ext cx="2214578" cy="67710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endParaRPr lang="fr-FR" sz="1000">
                <a:solidFill>
                  <a:schemeClr val="tx1"/>
                </a:solidFill>
              </a:endParaRPr>
            </a:p>
            <a:p>
              <a:pPr indent="-457200"/>
              <a:r>
                <a:rPr lang="fr-FR">
                  <a:solidFill>
                    <a:schemeClr val="tx1"/>
                  </a:solidFill>
                </a:rPr>
                <a:t>Barorécepteurs</a:t>
              </a:r>
            </a:p>
            <a:p>
              <a:pPr indent="-457200"/>
              <a:endParaRPr lang="fr-FR" sz="1000">
                <a:solidFill>
                  <a:schemeClr val="tx1"/>
                </a:solidFill>
              </a:endParaRPr>
            </a:p>
          </p:txBody>
        </p:sp>
        <p:sp>
          <p:nvSpPr>
            <p:cNvPr id="57363" name="Rectangle 10"/>
            <p:cNvSpPr>
              <a:spLocks noChangeArrowheads="1"/>
            </p:cNvSpPr>
            <p:nvPr/>
          </p:nvSpPr>
          <p:spPr bwMode="auto">
            <a:xfrm>
              <a:off x="5786446" y="3982998"/>
              <a:ext cx="1214446" cy="374696"/>
            </a:xfrm>
            <a:prstGeom prst="rect">
              <a:avLst/>
            </a:prstGeom>
            <a:noFill/>
            <a:ln w="9525">
              <a:solidFill>
                <a:srgbClr val="C0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 algn="l"/>
              <a:r>
                <a:rPr lang="fr-FR">
                  <a:solidFill>
                    <a:srgbClr val="C00000"/>
                  </a:solidFill>
                </a:rPr>
                <a:t>Artérioles</a:t>
              </a:r>
            </a:p>
          </p:txBody>
        </p:sp>
        <p:cxnSp>
          <p:nvCxnSpPr>
            <p:cNvPr id="12" name="Connecteur en angle 24"/>
            <p:cNvCxnSpPr>
              <a:stCxn id="57362" idx="0"/>
              <a:endCxn id="4" idx="2"/>
            </p:cNvCxnSpPr>
            <p:nvPr/>
          </p:nvCxnSpPr>
          <p:spPr>
            <a:xfrm rot="5400000" flipH="1" flipV="1">
              <a:off x="2088301" y="2136132"/>
              <a:ext cx="789070" cy="2320941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en angle 24"/>
            <p:cNvCxnSpPr>
              <a:stCxn id="4" idx="6"/>
              <a:endCxn id="57370" idx="0"/>
            </p:cNvCxnSpPr>
            <p:nvPr/>
          </p:nvCxnSpPr>
          <p:spPr>
            <a:xfrm>
              <a:off x="4357686" y="2902068"/>
              <a:ext cx="3857652" cy="331823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en angle 24"/>
            <p:cNvCxnSpPr>
              <a:stCxn id="57363" idx="2"/>
            </p:cNvCxnSpPr>
            <p:nvPr/>
          </p:nvCxnSpPr>
          <p:spPr>
            <a:xfrm rot="5400000">
              <a:off x="5268877" y="4089709"/>
              <a:ext cx="857339" cy="1393835"/>
            </a:xfrm>
            <a:prstGeom prst="bentConnector2">
              <a:avLst/>
            </a:prstGeom>
            <a:ln w="25400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en angle 24"/>
            <p:cNvCxnSpPr>
              <a:stCxn id="57360" idx="1"/>
              <a:endCxn id="57362" idx="2"/>
            </p:cNvCxnSpPr>
            <p:nvPr/>
          </p:nvCxnSpPr>
          <p:spPr>
            <a:xfrm rot="10800000">
              <a:off x="1322365" y="4369071"/>
              <a:ext cx="1463685" cy="1036746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368" name="Rectangle 20"/>
            <p:cNvSpPr>
              <a:spLocks noChangeArrowheads="1"/>
            </p:cNvSpPr>
            <p:nvPr/>
          </p:nvSpPr>
          <p:spPr bwMode="auto">
            <a:xfrm>
              <a:off x="4143372" y="2500306"/>
              <a:ext cx="228601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 sz="1600" i="1">
                  <a:solidFill>
                    <a:schemeClr val="tx1"/>
                  </a:solidFill>
                </a:rPr>
                <a:t>Signal d’erreur</a:t>
              </a:r>
            </a:p>
          </p:txBody>
        </p:sp>
        <p:sp>
          <p:nvSpPr>
            <p:cNvPr id="57369" name="Rectangle 23"/>
            <p:cNvSpPr>
              <a:spLocks noChangeArrowheads="1"/>
            </p:cNvSpPr>
            <p:nvPr/>
          </p:nvSpPr>
          <p:spPr bwMode="auto">
            <a:xfrm>
              <a:off x="1285852" y="2500306"/>
              <a:ext cx="228601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 sz="1600" i="1">
                  <a:solidFill>
                    <a:schemeClr val="tx1"/>
                  </a:solidFill>
                </a:rPr>
                <a:t>Nerfs de Cyon &amp; Hering</a:t>
              </a:r>
            </a:p>
          </p:txBody>
        </p:sp>
        <p:sp>
          <p:nvSpPr>
            <p:cNvPr id="57370" name="Rectangle 24"/>
            <p:cNvSpPr>
              <a:spLocks noChangeArrowheads="1"/>
            </p:cNvSpPr>
            <p:nvPr/>
          </p:nvSpPr>
          <p:spPr bwMode="auto">
            <a:xfrm>
              <a:off x="7358082" y="3233322"/>
              <a:ext cx="1714512" cy="338554"/>
            </a:xfrm>
            <a:prstGeom prst="rect">
              <a:avLst/>
            </a:prstGeom>
            <a:noFill/>
            <a:ln w="9525">
              <a:solidFill>
                <a:schemeClr val="tx2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 sz="1600"/>
                <a:t>Parasympathique</a:t>
              </a:r>
            </a:p>
          </p:txBody>
        </p:sp>
        <p:sp>
          <p:nvSpPr>
            <p:cNvPr id="57371" name="Rectangle 27"/>
            <p:cNvSpPr>
              <a:spLocks noChangeArrowheads="1"/>
            </p:cNvSpPr>
            <p:nvPr/>
          </p:nvSpPr>
          <p:spPr bwMode="auto">
            <a:xfrm>
              <a:off x="5429256" y="3233322"/>
              <a:ext cx="1857388" cy="338554"/>
            </a:xfrm>
            <a:prstGeom prst="rect">
              <a:avLst/>
            </a:prstGeom>
            <a:noFill/>
            <a:ln w="9525">
              <a:solidFill>
                <a:srgbClr val="C00000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 sz="1600">
                  <a:solidFill>
                    <a:srgbClr val="C00000"/>
                  </a:solidFill>
                </a:rPr>
                <a:t>Orthosympathique</a:t>
              </a:r>
            </a:p>
          </p:txBody>
        </p:sp>
        <p:cxnSp>
          <p:nvCxnSpPr>
            <p:cNvPr id="29" name="Connecteur en angle 24"/>
            <p:cNvCxnSpPr>
              <a:stCxn id="4" idx="6"/>
              <a:endCxn id="57371" idx="0"/>
            </p:cNvCxnSpPr>
            <p:nvPr/>
          </p:nvCxnSpPr>
          <p:spPr>
            <a:xfrm>
              <a:off x="4357686" y="2902068"/>
              <a:ext cx="2000264" cy="331823"/>
            </a:xfrm>
            <a:prstGeom prst="bentConnector2">
              <a:avLst/>
            </a:prstGeom>
            <a:ln w="25400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373" name="Rectangle 31"/>
            <p:cNvSpPr>
              <a:spLocks noChangeArrowheads="1"/>
            </p:cNvSpPr>
            <p:nvPr/>
          </p:nvSpPr>
          <p:spPr bwMode="auto">
            <a:xfrm>
              <a:off x="7643834" y="3982998"/>
              <a:ext cx="1285884" cy="36933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>
                  <a:solidFill>
                    <a:schemeClr val="tx1"/>
                  </a:solidFill>
                </a:rPr>
                <a:t>Cœur</a:t>
              </a:r>
            </a:p>
          </p:txBody>
        </p:sp>
        <p:cxnSp>
          <p:nvCxnSpPr>
            <p:cNvPr id="34" name="Connecteur en angle 24"/>
            <p:cNvCxnSpPr>
              <a:stCxn id="57373" idx="2"/>
            </p:cNvCxnSpPr>
            <p:nvPr/>
          </p:nvCxnSpPr>
          <p:spPr>
            <a:xfrm rot="5400000">
              <a:off x="6033245" y="3318990"/>
              <a:ext cx="1220914" cy="3286148"/>
            </a:xfrm>
            <a:prstGeom prst="bentConnector2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en angle 24"/>
            <p:cNvCxnSpPr>
              <a:stCxn id="57371" idx="2"/>
              <a:endCxn id="57373" idx="0"/>
            </p:cNvCxnSpPr>
            <p:nvPr/>
          </p:nvCxnSpPr>
          <p:spPr>
            <a:xfrm rot="16200000" flipH="1">
              <a:off x="7116760" y="2813252"/>
              <a:ext cx="411206" cy="1928827"/>
            </a:xfrm>
            <a:prstGeom prst="bentConnector3">
              <a:avLst>
                <a:gd name="adj1" fmla="val 50000"/>
              </a:avLst>
            </a:prstGeom>
            <a:ln w="25400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/>
            <p:cNvCxnSpPr/>
            <p:nvPr/>
          </p:nvCxnSpPr>
          <p:spPr>
            <a:xfrm rot="16200000" flipH="1">
              <a:off x="6143615" y="3786398"/>
              <a:ext cx="428670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eur droit avec flèche 43"/>
            <p:cNvCxnSpPr/>
            <p:nvPr/>
          </p:nvCxnSpPr>
          <p:spPr>
            <a:xfrm rot="16200000" flipH="1">
              <a:off x="8286755" y="3786398"/>
              <a:ext cx="428670" cy="0"/>
            </a:xfrm>
            <a:prstGeom prst="straightConnector1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378" name="Rectangle 48"/>
            <p:cNvSpPr>
              <a:spLocks noChangeArrowheads="1"/>
            </p:cNvSpPr>
            <p:nvPr/>
          </p:nvSpPr>
          <p:spPr bwMode="auto">
            <a:xfrm>
              <a:off x="5715008" y="5572140"/>
              <a:ext cx="228601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 sz="1600">
                  <a:solidFill>
                    <a:schemeClr val="tx1"/>
                  </a:solidFill>
                </a:rPr>
                <a:t>Débit cardiaque</a:t>
              </a:r>
            </a:p>
          </p:txBody>
        </p:sp>
        <p:sp>
          <p:nvSpPr>
            <p:cNvPr id="57379" name="Rectangle 49"/>
            <p:cNvSpPr>
              <a:spLocks noChangeArrowheads="1"/>
            </p:cNvSpPr>
            <p:nvPr/>
          </p:nvSpPr>
          <p:spPr bwMode="auto">
            <a:xfrm>
              <a:off x="6357950" y="4500570"/>
              <a:ext cx="1071570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 sz="1600">
                  <a:solidFill>
                    <a:srgbClr val="C00000"/>
                  </a:solidFill>
                </a:rPr>
                <a:t>Resistance       vasculaire</a:t>
              </a:r>
            </a:p>
          </p:txBody>
        </p:sp>
        <p:sp>
          <p:nvSpPr>
            <p:cNvPr id="57380" name="Rectangle 50"/>
            <p:cNvSpPr>
              <a:spLocks noChangeArrowheads="1"/>
            </p:cNvSpPr>
            <p:nvPr/>
          </p:nvSpPr>
          <p:spPr bwMode="auto">
            <a:xfrm>
              <a:off x="2857488" y="1643050"/>
              <a:ext cx="228601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>
                  <a:solidFill>
                    <a:schemeClr val="tx1"/>
                  </a:solidFill>
                </a:rPr>
                <a:t>Point de consigne</a:t>
              </a:r>
            </a:p>
          </p:txBody>
        </p:sp>
      </p:grpSp>
      <p:grpSp>
        <p:nvGrpSpPr>
          <p:cNvPr id="58" name="Groupe 57"/>
          <p:cNvGrpSpPr>
            <a:grpSpLocks/>
          </p:cNvGrpSpPr>
          <p:nvPr/>
        </p:nvGrpSpPr>
        <p:grpSpPr bwMode="auto">
          <a:xfrm>
            <a:off x="857250" y="5572125"/>
            <a:ext cx="7358063" cy="1071563"/>
            <a:chOff x="857224" y="5572140"/>
            <a:chExt cx="7358114" cy="1071570"/>
          </a:xfrm>
        </p:grpSpPr>
        <p:sp>
          <p:nvSpPr>
            <p:cNvPr id="55" name="Titre 1"/>
            <p:cNvSpPr txBox="1">
              <a:spLocks/>
            </p:cNvSpPr>
            <p:nvPr/>
          </p:nvSpPr>
          <p:spPr>
            <a:xfrm>
              <a:off x="1428728" y="6215082"/>
              <a:ext cx="678661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Times New Roman"/>
                </a:rPr>
                <a:t>Système efficace pour des variations de PAM brusques</a:t>
              </a:r>
            </a:p>
          </p:txBody>
        </p:sp>
        <p:sp>
          <p:nvSpPr>
            <p:cNvPr id="56" name="Titre 1"/>
            <p:cNvSpPr txBox="1">
              <a:spLocks/>
            </p:cNvSpPr>
            <p:nvPr/>
          </p:nvSpPr>
          <p:spPr>
            <a:xfrm>
              <a:off x="1500166" y="5572140"/>
              <a:ext cx="6357982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Times New Roman"/>
                </a:rPr>
                <a:t>Système très sensible qui permet d’ajuster rapidement la PAM                                </a:t>
              </a:r>
              <a:r>
                <a:rPr lang="fr-FR" sz="14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Times New Roman"/>
                </a:rPr>
                <a:t>(Ex: fréquence des PA lors systole et diastole)</a:t>
              </a:r>
            </a:p>
          </p:txBody>
        </p:sp>
        <p:sp>
          <p:nvSpPr>
            <p:cNvPr id="57" name="Flèche droite 56"/>
            <p:cNvSpPr/>
            <p:nvPr/>
          </p:nvSpPr>
          <p:spPr>
            <a:xfrm>
              <a:off x="857224" y="5572140"/>
              <a:ext cx="428628" cy="92869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3143272" y="142852"/>
            <a:ext cx="2857488" cy="642942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Plan du cours</a:t>
            </a:r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285720" y="857232"/>
            <a:ext cx="6786610" cy="157163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La notion de régulation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  <a:ea typeface="+mj-ea"/>
              <a:cs typeface="+mj-cs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1.1. Principe de fonctionnement d’une régulation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	1.2. Importance fonctionnelle de différents paramètres</a:t>
            </a: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285720" y="2643182"/>
            <a:ext cx="8429684" cy="2143140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2. Un exemple de boucle de régulation: la pression artérielle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2.1. Généralités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2.2. Régulation rapide de la PA par voie nerveuse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2.3. Régulation à moyen terme de la PA par voie mixte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2.4. Régulation à long terme de la PA par voie hormonale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93" name="Groupe 35"/>
          <p:cNvGrpSpPr>
            <a:grpSpLocks/>
          </p:cNvGrpSpPr>
          <p:nvPr/>
        </p:nvGrpSpPr>
        <p:grpSpPr bwMode="auto">
          <a:xfrm>
            <a:off x="214313" y="214313"/>
            <a:ext cx="8715375" cy="5740400"/>
            <a:chOff x="200025" y="889000"/>
            <a:chExt cx="8715375" cy="5740400"/>
          </a:xfrm>
        </p:grpSpPr>
        <p:pic>
          <p:nvPicPr>
            <p:cNvPr id="12" name="Picture 41" descr="regul rapide et lente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00025" y="889000"/>
              <a:ext cx="8715375" cy="5740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127000"/>
            </a:effectLst>
          </p:spPr>
        </p:pic>
        <p:sp>
          <p:nvSpPr>
            <p:cNvPr id="59405" name="Rectangle 42"/>
            <p:cNvSpPr>
              <a:spLocks noChangeArrowheads="1"/>
            </p:cNvSpPr>
            <p:nvPr/>
          </p:nvSpPr>
          <p:spPr bwMode="auto">
            <a:xfrm>
              <a:off x="1785918" y="3312383"/>
              <a:ext cx="1692268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accent2"/>
                  </a:solidFill>
                  <a:latin typeface="Arial" charset="0"/>
                </a:rPr>
                <a:t>compensation cardio-vasculaire</a:t>
              </a:r>
            </a:p>
          </p:txBody>
        </p:sp>
        <p:sp>
          <p:nvSpPr>
            <p:cNvPr id="59406" name="Rectangle 43"/>
            <p:cNvSpPr>
              <a:spLocks noChangeArrowheads="1"/>
            </p:cNvSpPr>
            <p:nvPr/>
          </p:nvSpPr>
          <p:spPr bwMode="auto">
            <a:xfrm>
              <a:off x="6540500" y="3378200"/>
              <a:ext cx="15621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accent2"/>
                  </a:solidFill>
                  <a:latin typeface="Arial" charset="0"/>
                </a:rPr>
                <a:t>compensation rénale</a:t>
              </a:r>
            </a:p>
          </p:txBody>
        </p:sp>
        <p:sp>
          <p:nvSpPr>
            <p:cNvPr id="59407" name="Rectangle 44"/>
            <p:cNvSpPr>
              <a:spLocks noChangeArrowheads="1"/>
            </p:cNvSpPr>
            <p:nvPr/>
          </p:nvSpPr>
          <p:spPr bwMode="auto">
            <a:xfrm>
              <a:off x="828675" y="4854575"/>
              <a:ext cx="1419225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</a:rPr>
                <a:t>vaso-constriction</a:t>
              </a:r>
            </a:p>
          </p:txBody>
        </p:sp>
        <p:sp>
          <p:nvSpPr>
            <p:cNvPr id="59408" name="Rectangle 45"/>
            <p:cNvSpPr>
              <a:spLocks noChangeArrowheads="1"/>
            </p:cNvSpPr>
            <p:nvPr/>
          </p:nvSpPr>
          <p:spPr bwMode="auto">
            <a:xfrm>
              <a:off x="3073400" y="4864100"/>
              <a:ext cx="13970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 du débit cardiaque</a:t>
              </a:r>
            </a:p>
          </p:txBody>
        </p:sp>
        <p:sp>
          <p:nvSpPr>
            <p:cNvPr id="59409" name="Rectangle 46"/>
            <p:cNvSpPr>
              <a:spLocks noChangeArrowheads="1"/>
            </p:cNvSpPr>
            <p:nvPr/>
          </p:nvSpPr>
          <p:spPr bwMode="auto">
            <a:xfrm>
              <a:off x="6299200" y="4876800"/>
              <a:ext cx="1993900" cy="581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 de l’élimination d’eau dans l’urine</a:t>
              </a:r>
            </a:p>
          </p:txBody>
        </p:sp>
        <p:sp>
          <p:nvSpPr>
            <p:cNvPr id="59410" name="Rectangle 47"/>
            <p:cNvSpPr>
              <a:spLocks noChangeArrowheads="1"/>
            </p:cNvSpPr>
            <p:nvPr/>
          </p:nvSpPr>
          <p:spPr bwMode="auto">
            <a:xfrm>
              <a:off x="4476750" y="2020888"/>
              <a:ext cx="123623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>
                  <a:solidFill>
                    <a:schemeClr val="tx1"/>
                  </a:solidFill>
                  <a:latin typeface="Arial" charset="0"/>
                </a:rPr>
                <a:t>déclenche</a:t>
              </a:r>
            </a:p>
          </p:txBody>
        </p:sp>
        <p:sp>
          <p:nvSpPr>
            <p:cNvPr id="59411" name="Rectangle 48"/>
            <p:cNvSpPr>
              <a:spLocks noChangeArrowheads="1"/>
            </p:cNvSpPr>
            <p:nvPr/>
          </p:nvSpPr>
          <p:spPr bwMode="auto">
            <a:xfrm>
              <a:off x="4554537" y="1345156"/>
              <a:ext cx="946157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4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</a:t>
              </a:r>
              <a:r>
                <a:rPr lang="fr-FR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 PAM</a:t>
              </a:r>
            </a:p>
          </p:txBody>
        </p:sp>
        <p:sp>
          <p:nvSpPr>
            <p:cNvPr id="59412" name="Rectangle 49"/>
            <p:cNvSpPr>
              <a:spLocks noChangeArrowheads="1"/>
            </p:cNvSpPr>
            <p:nvPr/>
          </p:nvSpPr>
          <p:spPr bwMode="auto">
            <a:xfrm>
              <a:off x="4643438" y="5532458"/>
              <a:ext cx="1089025" cy="825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16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retour à une PAM normale</a:t>
              </a:r>
            </a:p>
          </p:txBody>
        </p:sp>
        <p:sp>
          <p:nvSpPr>
            <p:cNvPr id="59413" name="Rectangle 50"/>
            <p:cNvSpPr>
              <a:spLocks noChangeArrowheads="1"/>
            </p:cNvSpPr>
            <p:nvPr/>
          </p:nvSpPr>
          <p:spPr bwMode="auto">
            <a:xfrm>
              <a:off x="1327150" y="1655763"/>
              <a:ext cx="2468946" cy="707886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REPONSE RAPIDE</a:t>
              </a:r>
            </a:p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par voie nerveuse</a:t>
              </a:r>
            </a:p>
          </p:txBody>
        </p:sp>
        <p:sp>
          <p:nvSpPr>
            <p:cNvPr id="59414" name="Rectangle 51"/>
            <p:cNvSpPr>
              <a:spLocks noChangeArrowheads="1"/>
            </p:cNvSpPr>
            <p:nvPr/>
          </p:nvSpPr>
          <p:spPr bwMode="auto">
            <a:xfrm>
              <a:off x="6153150" y="1643063"/>
              <a:ext cx="2379177" cy="707886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REPONSE LENTE</a:t>
              </a:r>
            </a:p>
            <a:p>
              <a:pPr algn="l"/>
              <a:r>
                <a:rPr lang="fr-FR" sz="2000">
                  <a:solidFill>
                    <a:schemeClr val="bg1"/>
                  </a:solidFill>
                  <a:latin typeface="Arial" charset="0"/>
                </a:rPr>
                <a:t>par voie hormonale</a:t>
              </a:r>
            </a:p>
          </p:txBody>
        </p:sp>
      </p:grpSp>
      <p:grpSp>
        <p:nvGrpSpPr>
          <p:cNvPr id="29" name="Groupe 28"/>
          <p:cNvGrpSpPr>
            <a:grpSpLocks/>
          </p:cNvGrpSpPr>
          <p:nvPr/>
        </p:nvGrpSpPr>
        <p:grpSpPr bwMode="auto">
          <a:xfrm>
            <a:off x="463550" y="1973263"/>
            <a:ext cx="8429625" cy="4695825"/>
            <a:chOff x="285720" y="2001034"/>
            <a:chExt cx="8786842" cy="4642676"/>
          </a:xfrm>
        </p:grpSpPr>
        <p:sp>
          <p:nvSpPr>
            <p:cNvPr id="3" name="Titre 1"/>
            <p:cNvSpPr txBox="1">
              <a:spLocks/>
            </p:cNvSpPr>
            <p:nvPr/>
          </p:nvSpPr>
          <p:spPr>
            <a:xfrm>
              <a:off x="285720" y="6072206"/>
              <a:ext cx="8786842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Times New Roman"/>
                  <a:cs typeface="Times New Roman"/>
                </a:rPr>
                <a:t>► </a:t>
              </a: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Existence d’une </a:t>
              </a:r>
              <a:r>
                <a:rPr lang="fr-FR" b="1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régulation à moyen terme </a:t>
              </a: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par des mécanismes mixtes (imbrication des boucles de régulation): </a:t>
              </a:r>
              <a:r>
                <a:rPr lang="fr-FR" b="1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voies nerveuse et hormonale</a:t>
              </a:r>
            </a:p>
          </p:txBody>
        </p:sp>
        <p:grpSp>
          <p:nvGrpSpPr>
            <p:cNvPr id="59398" name="Groupe 27"/>
            <p:cNvGrpSpPr>
              <a:grpSpLocks/>
            </p:cNvGrpSpPr>
            <p:nvPr/>
          </p:nvGrpSpPr>
          <p:grpSpPr bwMode="auto">
            <a:xfrm>
              <a:off x="4857752" y="2001034"/>
              <a:ext cx="500066" cy="2642412"/>
              <a:chOff x="4857752" y="2001034"/>
              <a:chExt cx="500066" cy="2642412"/>
            </a:xfrm>
          </p:grpSpPr>
          <p:cxnSp>
            <p:nvCxnSpPr>
              <p:cNvPr id="24" name="Connecteur droit avec flèche 23"/>
              <p:cNvCxnSpPr/>
              <p:nvPr/>
            </p:nvCxnSpPr>
            <p:spPr>
              <a:xfrm rot="5400000">
                <a:off x="3750604" y="3321752"/>
                <a:ext cx="2643092" cy="165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Rectangle 26"/>
              <p:cNvSpPr/>
              <p:nvPr/>
            </p:nvSpPr>
            <p:spPr>
              <a:xfrm>
                <a:off x="4857857" y="2857999"/>
                <a:ext cx="499741" cy="7141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26" name="Titre 1"/>
              <p:cNvSpPr txBox="1">
                <a:spLocks/>
              </p:cNvSpPr>
              <p:nvPr/>
            </p:nvSpPr>
            <p:spPr>
              <a:xfrm>
                <a:off x="4857752" y="2857496"/>
                <a:ext cx="500066" cy="714380"/>
              </a:xfrm>
              <a:prstGeom prst="rect">
                <a:avLst/>
              </a:prstGeom>
              <a:solidFill>
                <a:schemeClr val="bg1"/>
              </a:solidFill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6000" b="1" dirty="0">
                    <a:solidFill>
                      <a:schemeClr val="tx1"/>
                    </a:solidFill>
                    <a:latin typeface="Maiandra GD" pitchFamily="34" charset="0"/>
                    <a:cs typeface="Times New Roman"/>
                  </a:rPr>
                  <a:t>?</a:t>
                </a: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/>
          <p:cNvSpPr txBox="1">
            <a:spLocks/>
          </p:cNvSpPr>
          <p:nvPr/>
        </p:nvSpPr>
        <p:spPr>
          <a:xfrm>
            <a:off x="285720" y="71414"/>
            <a:ext cx="1785950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b="1" u="dash" dirty="0">
                <a:solidFill>
                  <a:schemeClr val="tx2"/>
                </a:solidFill>
                <a:latin typeface="Maiandra GD" pitchFamily="34" charset="0"/>
                <a:cs typeface="Times New Roman"/>
              </a:rPr>
              <a:t>Voie nerveuse</a:t>
            </a:r>
            <a:endParaRPr lang="fr-FR" b="1" dirty="0">
              <a:solidFill>
                <a:schemeClr val="tx2"/>
              </a:solidFill>
              <a:latin typeface="Maiandra GD" pitchFamily="34" charset="0"/>
              <a:cs typeface="Times New Roman"/>
            </a:endParaRPr>
          </a:p>
        </p:txBody>
      </p:sp>
      <p:grpSp>
        <p:nvGrpSpPr>
          <p:cNvPr id="60420" name="Groupe 33"/>
          <p:cNvGrpSpPr>
            <a:grpSpLocks/>
          </p:cNvGrpSpPr>
          <p:nvPr/>
        </p:nvGrpSpPr>
        <p:grpSpPr bwMode="auto">
          <a:xfrm>
            <a:off x="214313" y="549275"/>
            <a:ext cx="8929687" cy="2786063"/>
            <a:chOff x="214314" y="500042"/>
            <a:chExt cx="8929686" cy="2786082"/>
          </a:xfrm>
        </p:grpSpPr>
        <p:sp>
          <p:nvSpPr>
            <p:cNvPr id="6" name="Titre 1"/>
            <p:cNvSpPr txBox="1">
              <a:spLocks/>
            </p:cNvSpPr>
            <p:nvPr/>
          </p:nvSpPr>
          <p:spPr>
            <a:xfrm>
              <a:off x="214314" y="1357298"/>
              <a:ext cx="1643042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 sz="1600" b="1">
                  <a:solidFill>
                    <a:schemeClr val="tx2"/>
                  </a:solidFill>
                  <a:latin typeface="Maiandra GD" pitchFamily="34" charset="0"/>
                  <a:cs typeface="Times New Roman" pitchFamily="18" charset="0"/>
                </a:rPr>
                <a:t>Volorécepteurs</a:t>
              </a:r>
              <a:endParaRPr lang="fr-FR" sz="1600">
                <a:solidFill>
                  <a:schemeClr val="tx2"/>
                </a:solidFill>
                <a:latin typeface="Maiandra GD" pitchFamily="34" charset="0"/>
                <a:cs typeface="Times New Roman" pitchFamily="18" charset="0"/>
              </a:endParaRPr>
            </a:p>
          </p:txBody>
        </p:sp>
        <p:sp>
          <p:nvSpPr>
            <p:cNvPr id="12" name="Titre 1"/>
            <p:cNvSpPr txBox="1">
              <a:spLocks/>
            </p:cNvSpPr>
            <p:nvPr/>
          </p:nvSpPr>
          <p:spPr>
            <a:xfrm>
              <a:off x="2071670" y="2714620"/>
              <a:ext cx="7072330" cy="571504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dirty="0">
                  <a:solidFill>
                    <a:schemeClr val="tx2"/>
                  </a:solidFill>
                  <a:latin typeface="Times New Roman"/>
                  <a:cs typeface="Times New Roman"/>
                </a:rPr>
                <a:t>→</a:t>
              </a:r>
              <a:r>
                <a:rPr lang="fr-FR" sz="1600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   Sensibles à des variations de la volémie (volume de sang)</a:t>
              </a:r>
            </a:p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dirty="0">
                  <a:solidFill>
                    <a:schemeClr val="tx2"/>
                  </a:solidFill>
                  <a:latin typeface="Times New Roman"/>
                  <a:cs typeface="Times New Roman"/>
                </a:rPr>
                <a:t>→   </a:t>
              </a:r>
              <a:r>
                <a:rPr lang="fr-FR" sz="1600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Action sur la vasomotricité des artérioles (synergie avec les barorécepteurs)</a:t>
              </a:r>
            </a:p>
          </p:txBody>
        </p:sp>
        <p:grpSp>
          <p:nvGrpSpPr>
            <p:cNvPr id="60438" name="Groupe 18"/>
            <p:cNvGrpSpPr>
              <a:grpSpLocks/>
            </p:cNvGrpSpPr>
            <p:nvPr/>
          </p:nvGrpSpPr>
          <p:grpSpPr bwMode="auto">
            <a:xfrm>
              <a:off x="2857488" y="500042"/>
              <a:ext cx="5143536" cy="2179145"/>
              <a:chOff x="3000364" y="749789"/>
              <a:chExt cx="5143536" cy="2179145"/>
            </a:xfrm>
          </p:grpSpPr>
          <p:pic>
            <p:nvPicPr>
              <p:cNvPr id="60439" name="Picture 2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3000364" y="749789"/>
                <a:ext cx="2928958" cy="217914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6" name="Ellipse 15"/>
              <p:cNvSpPr/>
              <p:nvPr/>
            </p:nvSpPr>
            <p:spPr>
              <a:xfrm>
                <a:off x="3286127" y="1429244"/>
                <a:ext cx="428625" cy="214314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pic>
            <p:nvPicPr>
              <p:cNvPr id="60441" name="Picture 2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6000758" y="793730"/>
                <a:ext cx="2143142" cy="20663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5" name="Ellipse 14"/>
              <p:cNvSpPr/>
              <p:nvPr/>
            </p:nvSpPr>
            <p:spPr>
              <a:xfrm>
                <a:off x="7286626" y="857740"/>
                <a:ext cx="642938" cy="357190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18" name="Ellipse 17"/>
              <p:cNvSpPr/>
              <p:nvPr/>
            </p:nvSpPr>
            <p:spPr>
              <a:xfrm>
                <a:off x="5143502" y="1357806"/>
                <a:ext cx="428625" cy="214313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</p:grpSp>
      </p:grpSp>
      <p:grpSp>
        <p:nvGrpSpPr>
          <p:cNvPr id="33" name="Groupe 32"/>
          <p:cNvGrpSpPr>
            <a:grpSpLocks/>
          </p:cNvGrpSpPr>
          <p:nvPr/>
        </p:nvGrpSpPr>
        <p:grpSpPr bwMode="auto">
          <a:xfrm>
            <a:off x="142875" y="3786188"/>
            <a:ext cx="8786813" cy="2967037"/>
            <a:chOff x="142844" y="3786190"/>
            <a:chExt cx="8786874" cy="2966301"/>
          </a:xfrm>
        </p:grpSpPr>
        <p:sp>
          <p:nvSpPr>
            <p:cNvPr id="8" name="Titre 1"/>
            <p:cNvSpPr txBox="1">
              <a:spLocks/>
            </p:cNvSpPr>
            <p:nvPr/>
          </p:nvSpPr>
          <p:spPr>
            <a:xfrm>
              <a:off x="142844" y="5072074"/>
              <a:ext cx="1857388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 sz="1600" b="1">
                  <a:solidFill>
                    <a:schemeClr val="tx2"/>
                  </a:solidFill>
                  <a:latin typeface="Maiandra GD" pitchFamily="34" charset="0"/>
                  <a:cs typeface="Times New Roman" pitchFamily="18" charset="0"/>
                </a:rPr>
                <a:t>Chémorécepteurs</a:t>
              </a:r>
              <a:r>
                <a:rPr lang="fr-FR" sz="1600">
                  <a:solidFill>
                    <a:schemeClr val="tx2"/>
                  </a:solidFill>
                  <a:latin typeface="Maiandra GD" pitchFamily="34" charset="0"/>
                  <a:cs typeface="Times New Roman" pitchFamily="18" charset="0"/>
                </a:rPr>
                <a:t> </a:t>
              </a:r>
            </a:p>
          </p:txBody>
        </p:sp>
        <p:sp>
          <p:nvSpPr>
            <p:cNvPr id="13" name="Titre 1"/>
            <p:cNvSpPr txBox="1">
              <a:spLocks/>
            </p:cNvSpPr>
            <p:nvPr/>
          </p:nvSpPr>
          <p:spPr>
            <a:xfrm>
              <a:off x="3857620" y="4786322"/>
              <a:ext cx="5072098" cy="114300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dirty="0">
                  <a:solidFill>
                    <a:schemeClr val="tx2"/>
                  </a:solidFill>
                  <a:latin typeface="Times New Roman"/>
                  <a:cs typeface="Times New Roman"/>
                </a:rPr>
                <a:t>→</a:t>
              </a:r>
              <a:r>
                <a:rPr lang="fr-FR" sz="1600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   Sensibles à des variations de pH, à l’hypoxie ou à un  excès de CO</a:t>
              </a:r>
              <a:r>
                <a:rPr lang="fr-FR" sz="1600" baseline="-25000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2</a:t>
              </a:r>
            </a:p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dirty="0">
                  <a:solidFill>
                    <a:schemeClr val="tx2"/>
                  </a:solidFill>
                  <a:latin typeface="Times New Roman"/>
                  <a:cs typeface="Times New Roman"/>
                </a:rPr>
                <a:t>→   </a:t>
              </a:r>
              <a:r>
                <a:rPr lang="fr-FR" sz="1600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Action sur la résistance périphérique (synergie avec les barorécepteurs)</a:t>
              </a:r>
            </a:p>
          </p:txBody>
        </p:sp>
        <p:grpSp>
          <p:nvGrpSpPr>
            <p:cNvPr id="60428" name="Groupe 31"/>
            <p:cNvGrpSpPr>
              <a:grpSpLocks/>
            </p:cNvGrpSpPr>
            <p:nvPr/>
          </p:nvGrpSpPr>
          <p:grpSpPr bwMode="auto">
            <a:xfrm>
              <a:off x="2214546" y="3786190"/>
              <a:ext cx="1357322" cy="2966301"/>
              <a:chOff x="6858016" y="3748847"/>
              <a:chExt cx="1357322" cy="2966301"/>
            </a:xfrm>
          </p:grpSpPr>
          <p:pic>
            <p:nvPicPr>
              <p:cNvPr id="60429" name="Picture 3" descr="C:\Documents and Settings\Pascal SALVETTI\Bureau\Image6.jp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 l="4082" t="25656" r="46892" b="1312"/>
              <a:stretch>
                <a:fillRect/>
              </a:stretch>
            </p:blipFill>
            <p:spPr bwMode="auto">
              <a:xfrm>
                <a:off x="6858016" y="3748847"/>
                <a:ext cx="1357322" cy="29663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0" name="Ellipse 29"/>
              <p:cNvSpPr/>
              <p:nvPr/>
            </p:nvSpPr>
            <p:spPr>
              <a:xfrm>
                <a:off x="7358081" y="4072617"/>
                <a:ext cx="500066" cy="428519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31" name="Ellipse 30"/>
              <p:cNvSpPr/>
              <p:nvPr/>
            </p:nvSpPr>
            <p:spPr>
              <a:xfrm>
                <a:off x="7286644" y="5429592"/>
                <a:ext cx="500065" cy="428519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 txBox="1">
            <a:spLocks/>
          </p:cNvSpPr>
          <p:nvPr/>
        </p:nvSpPr>
        <p:spPr>
          <a:xfrm>
            <a:off x="485745" y="420664"/>
            <a:ext cx="1785950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b="1" u="dash" dirty="0">
                <a:solidFill>
                  <a:schemeClr val="tx2"/>
                </a:solidFill>
                <a:latin typeface="Maiandra GD" pitchFamily="34" charset="0"/>
                <a:cs typeface="Times New Roman"/>
              </a:rPr>
              <a:t>Voie hormonale</a:t>
            </a:r>
            <a:endParaRPr lang="fr-FR" b="1" dirty="0">
              <a:solidFill>
                <a:schemeClr val="tx2"/>
              </a:solidFill>
              <a:latin typeface="Maiandra GD" pitchFamily="34" charset="0"/>
              <a:cs typeface="Times New Roman"/>
            </a:endParaRPr>
          </a:p>
        </p:txBody>
      </p:sp>
      <p:grpSp>
        <p:nvGrpSpPr>
          <p:cNvPr id="61444" name="Groupe 67"/>
          <p:cNvGrpSpPr>
            <a:grpSpLocks/>
          </p:cNvGrpSpPr>
          <p:nvPr/>
        </p:nvGrpSpPr>
        <p:grpSpPr bwMode="auto">
          <a:xfrm>
            <a:off x="4763" y="285750"/>
            <a:ext cx="5210175" cy="6548438"/>
            <a:chOff x="4763" y="285728"/>
            <a:chExt cx="5210179" cy="6548282"/>
          </a:xfrm>
        </p:grpSpPr>
        <p:pic>
          <p:nvPicPr>
            <p:cNvPr id="61470" name="Picture 5" descr="C:\Documents and Settings\Pascal SALVETTI\Bureau\Image1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763" y="4429132"/>
              <a:ext cx="1852593" cy="24048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61471" name="Groupe 66"/>
            <p:cNvGrpSpPr>
              <a:grpSpLocks/>
            </p:cNvGrpSpPr>
            <p:nvPr/>
          </p:nvGrpSpPr>
          <p:grpSpPr bwMode="auto">
            <a:xfrm>
              <a:off x="71438" y="285728"/>
              <a:ext cx="5143504" cy="4071966"/>
              <a:chOff x="71438" y="285728"/>
              <a:chExt cx="5143504" cy="4071966"/>
            </a:xfrm>
          </p:grpSpPr>
          <p:sp>
            <p:nvSpPr>
              <p:cNvPr id="41" name="Rectangle à coins arrondis 40"/>
              <p:cNvSpPr/>
              <p:nvPr/>
            </p:nvSpPr>
            <p:spPr>
              <a:xfrm>
                <a:off x="3429003" y="1714444"/>
                <a:ext cx="1714501" cy="57148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39" name="Rectangle à coins arrondis 38"/>
              <p:cNvSpPr/>
              <p:nvPr/>
            </p:nvSpPr>
            <p:spPr>
              <a:xfrm>
                <a:off x="71438" y="3643211"/>
                <a:ext cx="2214564" cy="71435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grpSp>
            <p:nvGrpSpPr>
              <p:cNvPr id="61474" name="Groupe 44"/>
              <p:cNvGrpSpPr>
                <a:grpSpLocks/>
              </p:cNvGrpSpPr>
              <p:nvPr/>
            </p:nvGrpSpPr>
            <p:grpSpPr bwMode="auto">
              <a:xfrm>
                <a:off x="3714744" y="285728"/>
                <a:ext cx="1143008" cy="571504"/>
                <a:chOff x="3714744" y="857232"/>
                <a:chExt cx="1143008" cy="571504"/>
              </a:xfrm>
            </p:grpSpPr>
            <p:sp>
              <p:nvSpPr>
                <p:cNvPr id="43" name="Organigramme : Opération manuelle 42"/>
                <p:cNvSpPr/>
                <p:nvPr/>
              </p:nvSpPr>
              <p:spPr>
                <a:xfrm>
                  <a:off x="3714753" y="857232"/>
                  <a:ext cx="1143001" cy="571486"/>
                </a:xfrm>
                <a:prstGeom prst="flowChartManualOperation">
                  <a:avLst/>
                </a:prstGeom>
                <a:solidFill>
                  <a:srgbClr val="FFFF99"/>
                </a:solidFill>
                <a:ln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fr-FR"/>
                </a:p>
              </p:txBody>
            </p:sp>
            <p:sp>
              <p:nvSpPr>
                <p:cNvPr id="10" name="Titre 1"/>
                <p:cNvSpPr txBox="1">
                  <a:spLocks/>
                </p:cNvSpPr>
                <p:nvPr/>
              </p:nvSpPr>
              <p:spPr>
                <a:xfrm>
                  <a:off x="3929058" y="857232"/>
                  <a:ext cx="714380" cy="428628"/>
                </a:xfrm>
                <a:prstGeom prst="rect">
                  <a:avLst/>
                </a:prstGeom>
                <a:noFill/>
                <a:effectLst>
                  <a:softEdge rad="317500"/>
                </a:effectLst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lIns="0" tIns="0" rIns="0" bIns="0" anchor="ctr"/>
                <a:lstStyle/>
                <a:p>
                  <a:pPr indent="-457200" algn="l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2400" dirty="0">
                      <a:solidFill>
                        <a:schemeClr val="tx2"/>
                      </a:solidFill>
                      <a:latin typeface="Maiandra GD" pitchFamily="34" charset="0"/>
                      <a:cs typeface="Times New Roman"/>
                    </a:rPr>
                    <a:t>↓</a:t>
                  </a:r>
                  <a:r>
                    <a:rPr lang="fr-FR" sz="1600" dirty="0">
                      <a:solidFill>
                        <a:schemeClr val="tx2"/>
                      </a:solidFill>
                      <a:latin typeface="Maiandra GD" pitchFamily="34" charset="0"/>
                      <a:cs typeface="Times New Roman"/>
                    </a:rPr>
                    <a:t> </a:t>
                  </a:r>
                  <a:r>
                    <a:rPr lang="fr-FR" dirty="0">
                      <a:solidFill>
                        <a:schemeClr val="tx2"/>
                      </a:solidFill>
                      <a:latin typeface="Maiandra GD" pitchFamily="34" charset="0"/>
                      <a:cs typeface="Times New Roman"/>
                    </a:rPr>
                    <a:t>PAM</a:t>
                  </a:r>
                </a:p>
              </p:txBody>
            </p:sp>
          </p:grpSp>
          <p:sp>
            <p:nvSpPr>
              <p:cNvPr id="11" name="Titre 1"/>
              <p:cNvSpPr txBox="1">
                <a:spLocks/>
              </p:cNvSpPr>
              <p:nvPr/>
            </p:nvSpPr>
            <p:spPr>
              <a:xfrm>
                <a:off x="3357554" y="1785926"/>
                <a:ext cx="1857388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Barorécepteurs</a:t>
                </a:r>
              </a:p>
            </p:txBody>
          </p:sp>
          <p:sp>
            <p:nvSpPr>
              <p:cNvPr id="12" name="Titre 1"/>
              <p:cNvSpPr txBox="1">
                <a:spLocks/>
              </p:cNvSpPr>
              <p:nvPr/>
            </p:nvSpPr>
            <p:spPr>
              <a:xfrm>
                <a:off x="142844" y="3643314"/>
                <a:ext cx="2071702" cy="71438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r">
                  <a:defRPr/>
                </a:pPr>
                <a:r>
                  <a:rPr lang="fr-FR">
                    <a:solidFill>
                      <a:srgbClr val="C00000"/>
                    </a:solidFill>
                    <a:latin typeface="Maiandra GD" pitchFamily="34" charset="0"/>
                    <a:cs typeface="Times New Roman" pitchFamily="18" charset="0"/>
                  </a:rPr>
                  <a:t>Vasoconstriction</a:t>
                </a:r>
                <a:r>
                  <a:rPr lang="fr-FR" sz="1600">
                    <a:solidFill>
                      <a:srgbClr val="C00000"/>
                    </a:solidFill>
                    <a:latin typeface="Maiandra GD" pitchFamily="34" charset="0"/>
                    <a:cs typeface="Times New Roman" pitchFamily="18" charset="0"/>
                  </a:rPr>
                  <a:t> </a:t>
                </a:r>
                <a:r>
                  <a:rPr lang="fr-FR" sz="2400">
                    <a:solidFill>
                      <a:srgbClr val="C00000"/>
                    </a:solidFill>
                    <a:latin typeface="Times New Roman" pitchFamily="18" charset="0"/>
                    <a:cs typeface="Times New Roman" pitchFamily="18" charset="0"/>
                  </a:rPr>
                  <a:t>↑</a:t>
                </a:r>
                <a:r>
                  <a:rPr lang="fr-FR">
                    <a:solidFill>
                      <a:srgbClr val="C00000"/>
                    </a:solidFill>
                    <a:latin typeface="Maiandra GD" pitchFamily="34" charset="0"/>
                    <a:cs typeface="Times New Roman" pitchFamily="18" charset="0"/>
                  </a:rPr>
                  <a:t>du débit cardiaque</a:t>
                </a:r>
              </a:p>
            </p:txBody>
          </p:sp>
          <p:cxnSp>
            <p:nvCxnSpPr>
              <p:cNvPr id="21" name="Forme 20"/>
              <p:cNvCxnSpPr>
                <a:stCxn id="0" idx="1"/>
                <a:endCxn id="0" idx="0"/>
              </p:cNvCxnSpPr>
              <p:nvPr/>
            </p:nvCxnSpPr>
            <p:spPr>
              <a:xfrm rot="10800000" flipV="1">
                <a:off x="1177926" y="2000187"/>
                <a:ext cx="2179640" cy="1643024"/>
              </a:xfrm>
              <a:prstGeom prst="bentConnector2">
                <a:avLst/>
              </a:prstGeom>
              <a:ln w="25400">
                <a:solidFill>
                  <a:srgbClr val="C0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itre 1"/>
              <p:cNvSpPr txBox="1">
                <a:spLocks/>
              </p:cNvSpPr>
              <p:nvPr/>
            </p:nvSpPr>
            <p:spPr>
              <a:xfrm>
                <a:off x="1285852" y="1928802"/>
                <a:ext cx="2214578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l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600" i="1" dirty="0">
                    <a:solidFill>
                      <a:srgbClr val="C00000"/>
                    </a:solidFill>
                    <a:latin typeface="Maiandra GD" pitchFamily="34" charset="0"/>
                    <a:cs typeface="Times New Roman"/>
                  </a:rPr>
                  <a:t>Voie orthosympathique</a:t>
                </a:r>
              </a:p>
            </p:txBody>
          </p:sp>
          <p:sp>
            <p:nvSpPr>
              <p:cNvPr id="46" name="Éclair 45"/>
              <p:cNvSpPr/>
              <p:nvPr/>
            </p:nvSpPr>
            <p:spPr>
              <a:xfrm rot="1753448">
                <a:off x="4048128" y="998499"/>
                <a:ext cx="428625" cy="500050"/>
              </a:xfrm>
              <a:prstGeom prst="lightningBol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</p:grpSp>
      </p:grpSp>
      <p:grpSp>
        <p:nvGrpSpPr>
          <p:cNvPr id="70" name="Groupe 69"/>
          <p:cNvGrpSpPr>
            <a:grpSpLocks/>
          </p:cNvGrpSpPr>
          <p:nvPr/>
        </p:nvGrpSpPr>
        <p:grpSpPr bwMode="auto">
          <a:xfrm>
            <a:off x="3857625" y="5429250"/>
            <a:ext cx="5000625" cy="857250"/>
            <a:chOff x="3857620" y="5429264"/>
            <a:chExt cx="5000660" cy="857256"/>
          </a:xfrm>
        </p:grpSpPr>
        <p:sp>
          <p:nvSpPr>
            <p:cNvPr id="48" name="Titre 1"/>
            <p:cNvSpPr txBox="1">
              <a:spLocks/>
            </p:cNvSpPr>
            <p:nvPr/>
          </p:nvSpPr>
          <p:spPr>
            <a:xfrm>
              <a:off x="3857620" y="5429264"/>
              <a:ext cx="3000396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i="1" dirty="0">
                  <a:solidFill>
                    <a:schemeClr val="tx1"/>
                  </a:solidFill>
                  <a:latin typeface="Maiandra GD" pitchFamily="34" charset="0"/>
                  <a:cs typeface="Times New Roman"/>
                </a:rPr>
                <a:t>1 à 3 minutes de durée de vie </a:t>
              </a:r>
            </a:p>
          </p:txBody>
        </p:sp>
        <p:sp>
          <p:nvSpPr>
            <p:cNvPr id="49" name="Titre 1"/>
            <p:cNvSpPr txBox="1">
              <a:spLocks/>
            </p:cNvSpPr>
            <p:nvPr/>
          </p:nvSpPr>
          <p:spPr>
            <a:xfrm>
              <a:off x="3857620" y="5857892"/>
              <a:ext cx="500066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i="1" dirty="0">
                  <a:solidFill>
                    <a:schemeClr val="tx1"/>
                  </a:solidFill>
                  <a:latin typeface="Maiandra GD" pitchFamily="34" charset="0"/>
                  <a:cs typeface="Times New Roman"/>
                </a:rPr>
                <a:t>Atteinte de territoires non innervés par le sympathique</a:t>
              </a:r>
            </a:p>
          </p:txBody>
        </p:sp>
      </p:grpSp>
      <p:grpSp>
        <p:nvGrpSpPr>
          <p:cNvPr id="69" name="Groupe 68"/>
          <p:cNvGrpSpPr>
            <a:grpSpLocks/>
          </p:cNvGrpSpPr>
          <p:nvPr/>
        </p:nvGrpSpPr>
        <p:grpSpPr bwMode="auto">
          <a:xfrm>
            <a:off x="1785938" y="2000250"/>
            <a:ext cx="7286625" cy="3214688"/>
            <a:chOff x="1785918" y="2000240"/>
            <a:chExt cx="7286676" cy="3214710"/>
          </a:xfrm>
        </p:grpSpPr>
        <p:sp>
          <p:nvSpPr>
            <p:cNvPr id="40" name="Rectangle à coins arrondis 39"/>
            <p:cNvSpPr/>
            <p:nvPr/>
          </p:nvSpPr>
          <p:spPr>
            <a:xfrm>
              <a:off x="1785918" y="4786322"/>
              <a:ext cx="1928825" cy="42862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18" name="Titre 1"/>
            <p:cNvSpPr txBox="1">
              <a:spLocks/>
            </p:cNvSpPr>
            <p:nvPr/>
          </p:nvSpPr>
          <p:spPr>
            <a:xfrm>
              <a:off x="1928794" y="4857760"/>
              <a:ext cx="1785950" cy="285752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>
                  <a:solidFill>
                    <a:schemeClr val="tx1"/>
                  </a:solidFill>
                  <a:latin typeface="Maiandra GD" pitchFamily="34" charset="0"/>
                  <a:cs typeface="Times New Roman" pitchFamily="18" charset="0"/>
                </a:rPr>
                <a:t>Vasoconstriction</a:t>
              </a:r>
            </a:p>
          </p:txBody>
        </p:sp>
        <p:cxnSp>
          <p:nvCxnSpPr>
            <p:cNvPr id="20" name="Forme 19"/>
            <p:cNvCxnSpPr>
              <a:stCxn id="0" idx="3"/>
              <a:endCxn id="1031" idx="0"/>
            </p:cNvCxnSpPr>
            <p:nvPr/>
          </p:nvCxnSpPr>
          <p:spPr>
            <a:xfrm>
              <a:off x="5214942" y="2000240"/>
              <a:ext cx="769942" cy="714380"/>
            </a:xfrm>
            <a:prstGeom prst="bentConnector2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Forme 23"/>
            <p:cNvCxnSpPr>
              <a:stCxn id="1031" idx="2"/>
              <a:endCxn id="0" idx="3"/>
            </p:cNvCxnSpPr>
            <p:nvPr/>
          </p:nvCxnSpPr>
          <p:spPr>
            <a:xfrm rot="5400000">
              <a:off x="4171154" y="3186904"/>
              <a:ext cx="1357321" cy="2270141"/>
            </a:xfrm>
            <a:prstGeom prst="bentConnector2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itre 1"/>
            <p:cNvSpPr txBox="1">
              <a:spLocks/>
            </p:cNvSpPr>
            <p:nvPr/>
          </p:nvSpPr>
          <p:spPr>
            <a:xfrm>
              <a:off x="6572296" y="4000504"/>
              <a:ext cx="1857356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b="1" i="1" dirty="0">
                  <a:solidFill>
                    <a:schemeClr val="tx1"/>
                  </a:solidFill>
                  <a:latin typeface="Maiandra GD" pitchFamily="34" charset="0"/>
                  <a:cs typeface="Times New Roman"/>
                </a:rPr>
                <a:t>∑ </a:t>
              </a:r>
              <a:r>
                <a:rPr lang="fr-FR" sz="1600" b="1" i="1" u="sng" dirty="0">
                  <a:solidFill>
                    <a:schemeClr val="tx1"/>
                  </a:solidFill>
                  <a:latin typeface="Maiandra GD" pitchFamily="34" charset="0"/>
                  <a:cs typeface="Times New Roman"/>
                </a:rPr>
                <a:t>catécholamines</a:t>
              </a:r>
            </a:p>
          </p:txBody>
        </p:sp>
        <p:sp>
          <p:nvSpPr>
            <p:cNvPr id="47" name="Titre 1"/>
            <p:cNvSpPr txBox="1">
              <a:spLocks/>
            </p:cNvSpPr>
            <p:nvPr/>
          </p:nvSpPr>
          <p:spPr>
            <a:xfrm>
              <a:off x="6500858" y="4643446"/>
              <a:ext cx="2214546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b="1" i="1" dirty="0">
                  <a:solidFill>
                    <a:schemeClr val="tx1"/>
                  </a:solidFill>
                  <a:latin typeface="Maiandra GD" pitchFamily="34" charset="0"/>
                  <a:cs typeface="Times New Roman"/>
                </a:rPr>
                <a:t>Noradrénaline (++)</a:t>
              </a:r>
            </a:p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b="1" i="1" dirty="0">
                  <a:solidFill>
                    <a:schemeClr val="tx1"/>
                  </a:solidFill>
                  <a:latin typeface="Maiandra GD" pitchFamily="34" charset="0"/>
                  <a:cs typeface="Times New Roman"/>
                </a:rPr>
                <a:t>Adrénaline (+)</a:t>
              </a:r>
            </a:p>
          </p:txBody>
        </p:sp>
        <p:grpSp>
          <p:nvGrpSpPr>
            <p:cNvPr id="61459" name="Groupe 63"/>
            <p:cNvGrpSpPr>
              <a:grpSpLocks/>
            </p:cNvGrpSpPr>
            <p:nvPr/>
          </p:nvGrpSpPr>
          <p:grpSpPr bwMode="auto">
            <a:xfrm>
              <a:off x="5214942" y="2714620"/>
              <a:ext cx="3857652" cy="928694"/>
              <a:chOff x="3500430" y="3143248"/>
              <a:chExt cx="3857652" cy="928694"/>
            </a:xfrm>
          </p:grpSpPr>
          <p:pic>
            <p:nvPicPr>
              <p:cNvPr id="61460" name="Picture 7" descr="C:\Documents and Settings\Pascal SALVETTI\Bureau\Image2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500430" y="3143248"/>
                <a:ext cx="1538319" cy="9286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63" name="Titre 1"/>
              <p:cNvSpPr txBox="1">
                <a:spLocks/>
              </p:cNvSpPr>
              <p:nvPr/>
            </p:nvSpPr>
            <p:spPr>
              <a:xfrm>
                <a:off x="5000628" y="3429000"/>
                <a:ext cx="2357454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cap="small" dirty="0" err="1">
                    <a:solidFill>
                      <a:schemeClr val="accent6">
                        <a:lumMod val="75000"/>
                      </a:schemeClr>
                    </a:solidFill>
                    <a:latin typeface="Maiandra GD" pitchFamily="34" charset="0"/>
                    <a:cs typeface="Times New Roman"/>
                  </a:rPr>
                  <a:t>medullosurrenales</a:t>
                </a:r>
                <a:endParaRPr lang="fr-FR" cap="small" dirty="0">
                  <a:solidFill>
                    <a:schemeClr val="accent6">
                      <a:lumMod val="75000"/>
                    </a:schemeClr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 txBox="1">
            <a:spLocks/>
          </p:cNvSpPr>
          <p:nvPr/>
        </p:nvSpPr>
        <p:spPr>
          <a:xfrm>
            <a:off x="412720" y="420664"/>
            <a:ext cx="1785950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b="1" u="dash" dirty="0">
                <a:solidFill>
                  <a:schemeClr val="tx2"/>
                </a:solidFill>
                <a:latin typeface="Maiandra GD" pitchFamily="34" charset="0"/>
                <a:cs typeface="Times New Roman"/>
              </a:rPr>
              <a:t>Voie hormonale</a:t>
            </a:r>
            <a:endParaRPr lang="fr-FR" b="1" dirty="0">
              <a:solidFill>
                <a:schemeClr val="tx2"/>
              </a:solidFill>
              <a:latin typeface="Maiandra GD" pitchFamily="34" charset="0"/>
              <a:cs typeface="Times New Roman"/>
            </a:endParaRPr>
          </a:p>
        </p:txBody>
      </p:sp>
      <p:grpSp>
        <p:nvGrpSpPr>
          <p:cNvPr id="92" name="Groupe 91"/>
          <p:cNvGrpSpPr>
            <a:grpSpLocks/>
          </p:cNvGrpSpPr>
          <p:nvPr/>
        </p:nvGrpSpPr>
        <p:grpSpPr bwMode="auto">
          <a:xfrm>
            <a:off x="142875" y="3952875"/>
            <a:ext cx="6429375" cy="2833688"/>
            <a:chOff x="142844" y="3929066"/>
            <a:chExt cx="6429421" cy="2833506"/>
          </a:xfrm>
        </p:grpSpPr>
        <p:pic>
          <p:nvPicPr>
            <p:cNvPr id="62512" name="Picture 5" descr="C:\Documents and Settings\Pascal SALVETTI\Bureau\Image1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47639" y="4357694"/>
              <a:ext cx="1852593" cy="24048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62513" name="Groupe 53"/>
            <p:cNvGrpSpPr>
              <a:grpSpLocks/>
            </p:cNvGrpSpPr>
            <p:nvPr/>
          </p:nvGrpSpPr>
          <p:grpSpPr bwMode="auto">
            <a:xfrm>
              <a:off x="142844" y="3929066"/>
              <a:ext cx="1928826" cy="428628"/>
              <a:chOff x="1571604" y="4500570"/>
              <a:chExt cx="1928826" cy="428628"/>
            </a:xfrm>
          </p:grpSpPr>
          <p:sp>
            <p:nvSpPr>
              <p:cNvPr id="55" name="Rectangle à coins arrondis 54"/>
              <p:cNvSpPr/>
              <p:nvPr/>
            </p:nvSpPr>
            <p:spPr>
              <a:xfrm>
                <a:off x="1571604" y="4500570"/>
                <a:ext cx="1928827" cy="42859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56" name="Titre 1"/>
              <p:cNvSpPr txBox="1">
                <a:spLocks/>
              </p:cNvSpPr>
              <p:nvPr/>
            </p:nvSpPr>
            <p:spPr>
              <a:xfrm>
                <a:off x="1714480" y="4572008"/>
                <a:ext cx="1785950" cy="285752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r">
                  <a:defRPr/>
                </a:pP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Vasoconstriction</a:t>
                </a:r>
              </a:p>
            </p:txBody>
          </p:sp>
        </p:grpSp>
        <p:grpSp>
          <p:nvGrpSpPr>
            <p:cNvPr id="62514" name="Groupe 68"/>
            <p:cNvGrpSpPr>
              <a:grpSpLocks/>
            </p:cNvGrpSpPr>
            <p:nvPr/>
          </p:nvGrpSpPr>
          <p:grpSpPr bwMode="auto">
            <a:xfrm>
              <a:off x="3786182" y="5572140"/>
              <a:ext cx="2357454" cy="428628"/>
              <a:chOff x="4214810" y="4429132"/>
              <a:chExt cx="2357454" cy="428628"/>
            </a:xfrm>
          </p:grpSpPr>
          <p:sp>
            <p:nvSpPr>
              <p:cNvPr id="68" name="Rectangle à coins arrondis 67"/>
              <p:cNvSpPr/>
              <p:nvPr/>
            </p:nvSpPr>
            <p:spPr>
              <a:xfrm>
                <a:off x="4214811" y="4429015"/>
                <a:ext cx="2357454" cy="42859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53" name="Titre 1"/>
              <p:cNvSpPr txBox="1">
                <a:spLocks/>
              </p:cNvSpPr>
              <p:nvPr/>
            </p:nvSpPr>
            <p:spPr>
              <a:xfrm>
                <a:off x="4214810" y="4429132"/>
                <a:ext cx="2357454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r">
                  <a:defRPr/>
                </a:pP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Angiotensine II (8 AA)</a:t>
                </a:r>
              </a:p>
            </p:txBody>
          </p:sp>
        </p:grpSp>
        <p:sp>
          <p:nvSpPr>
            <p:cNvPr id="66" name="Titre 1"/>
            <p:cNvSpPr txBox="1">
              <a:spLocks/>
            </p:cNvSpPr>
            <p:nvPr/>
          </p:nvSpPr>
          <p:spPr>
            <a:xfrm>
              <a:off x="3643306" y="4500570"/>
              <a:ext cx="142876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i="1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Enzyme de conversion</a:t>
              </a:r>
            </a:p>
          </p:txBody>
        </p:sp>
        <p:cxnSp>
          <p:nvCxnSpPr>
            <p:cNvPr id="76" name="Forme 75"/>
            <p:cNvCxnSpPr>
              <a:stCxn id="0" idx="1"/>
              <a:endCxn id="0" idx="0"/>
            </p:cNvCxnSpPr>
            <p:nvPr/>
          </p:nvCxnSpPr>
          <p:spPr>
            <a:xfrm rot="10800000" flipV="1">
              <a:off x="4965704" y="4071932"/>
              <a:ext cx="1606561" cy="1500092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Forme 76"/>
            <p:cNvCxnSpPr>
              <a:stCxn id="0" idx="1"/>
              <a:endCxn id="0" idx="3"/>
            </p:cNvCxnSpPr>
            <p:nvPr/>
          </p:nvCxnSpPr>
          <p:spPr>
            <a:xfrm rot="10800000">
              <a:off x="2071671" y="4143365"/>
              <a:ext cx="1714512" cy="1642956"/>
            </a:xfrm>
            <a:prstGeom prst="bentConnector3">
              <a:avLst>
                <a:gd name="adj1" fmla="val 50000"/>
              </a:avLst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469" name="Groupe 89"/>
          <p:cNvGrpSpPr>
            <a:grpSpLocks/>
          </p:cNvGrpSpPr>
          <p:nvPr/>
        </p:nvGrpSpPr>
        <p:grpSpPr bwMode="auto">
          <a:xfrm>
            <a:off x="2143125" y="214313"/>
            <a:ext cx="4572000" cy="3286125"/>
            <a:chOff x="2143108" y="214290"/>
            <a:chExt cx="4572032" cy="3286148"/>
          </a:xfrm>
        </p:grpSpPr>
        <p:grpSp>
          <p:nvGrpSpPr>
            <p:cNvPr id="62492" name="Groupe 56"/>
            <p:cNvGrpSpPr>
              <a:grpSpLocks/>
            </p:cNvGrpSpPr>
            <p:nvPr/>
          </p:nvGrpSpPr>
          <p:grpSpPr bwMode="auto">
            <a:xfrm>
              <a:off x="2643174" y="214290"/>
              <a:ext cx="1143008" cy="785818"/>
              <a:chOff x="3714744" y="857232"/>
              <a:chExt cx="1143008" cy="571504"/>
            </a:xfrm>
          </p:grpSpPr>
          <p:sp>
            <p:nvSpPr>
              <p:cNvPr id="58" name="Organigramme : Opération manuelle 57"/>
              <p:cNvSpPr/>
              <p:nvPr/>
            </p:nvSpPr>
            <p:spPr>
              <a:xfrm>
                <a:off x="3714744" y="857232"/>
                <a:ext cx="1143008" cy="571503"/>
              </a:xfrm>
              <a:prstGeom prst="flowChartManualOperation">
                <a:avLst/>
              </a:prstGeom>
              <a:solidFill>
                <a:srgbClr val="FFFF99"/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59" name="Titre 1"/>
              <p:cNvSpPr txBox="1">
                <a:spLocks/>
              </p:cNvSpPr>
              <p:nvPr/>
            </p:nvSpPr>
            <p:spPr>
              <a:xfrm>
                <a:off x="3786182" y="857232"/>
                <a:ext cx="1000132" cy="571504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400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↓</a:t>
                </a:r>
                <a:r>
                  <a:rPr lang="fr-FR" sz="1600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 </a:t>
                </a:r>
                <a:r>
                  <a:rPr lang="fr-FR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PAM ++</a:t>
                </a:r>
              </a:p>
            </p:txBody>
          </p:sp>
        </p:grpSp>
        <p:sp>
          <p:nvSpPr>
            <p:cNvPr id="60" name="Titre 1"/>
            <p:cNvSpPr txBox="1">
              <a:spLocks/>
            </p:cNvSpPr>
            <p:nvPr/>
          </p:nvSpPr>
          <p:spPr>
            <a:xfrm>
              <a:off x="2143108" y="1774822"/>
              <a:ext cx="214314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↓</a:t>
              </a: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 débit sanguin rénal</a:t>
              </a:r>
            </a:p>
          </p:txBody>
        </p:sp>
        <p:sp>
          <p:nvSpPr>
            <p:cNvPr id="61" name="Éclair 60"/>
            <p:cNvSpPr/>
            <p:nvPr/>
          </p:nvSpPr>
          <p:spPr>
            <a:xfrm rot="1753448">
              <a:off x="2952739" y="1212834"/>
              <a:ext cx="428628" cy="500067"/>
            </a:xfrm>
            <a:prstGeom prst="lightningBol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grpSp>
          <p:nvGrpSpPr>
            <p:cNvPr id="62497" name="Groupe 34"/>
            <p:cNvGrpSpPr>
              <a:grpSpLocks/>
            </p:cNvGrpSpPr>
            <p:nvPr/>
          </p:nvGrpSpPr>
          <p:grpSpPr bwMode="auto">
            <a:xfrm>
              <a:off x="4572000" y="2571744"/>
              <a:ext cx="2143140" cy="571504"/>
              <a:chOff x="5715008" y="2857496"/>
              <a:chExt cx="2143140" cy="428628"/>
            </a:xfrm>
          </p:grpSpPr>
          <p:sp>
            <p:nvSpPr>
              <p:cNvPr id="33" name="Rectangle à coins arrondis 32"/>
              <p:cNvSpPr/>
              <p:nvPr/>
            </p:nvSpPr>
            <p:spPr>
              <a:xfrm>
                <a:off x="5786447" y="2857495"/>
                <a:ext cx="1928825" cy="42862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62" name="Titre 1"/>
              <p:cNvSpPr txBox="1">
                <a:spLocks/>
              </p:cNvSpPr>
              <p:nvPr/>
            </p:nvSpPr>
            <p:spPr>
              <a:xfrm>
                <a:off x="5715008" y="2857496"/>
                <a:ext cx="2143140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r">
                  <a:defRPr/>
                </a:pP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Rénine (enzyme)</a:t>
                </a:r>
              </a:p>
            </p:txBody>
          </p:sp>
        </p:grpSp>
        <p:grpSp>
          <p:nvGrpSpPr>
            <p:cNvPr id="62498" name="Groupe 43"/>
            <p:cNvGrpSpPr>
              <a:grpSpLocks/>
            </p:cNvGrpSpPr>
            <p:nvPr/>
          </p:nvGrpSpPr>
          <p:grpSpPr bwMode="auto">
            <a:xfrm>
              <a:off x="2206615" y="2274888"/>
              <a:ext cx="1508129" cy="1225550"/>
              <a:chOff x="2214546" y="2989268"/>
              <a:chExt cx="1508129" cy="1225550"/>
            </a:xfrm>
          </p:grpSpPr>
          <p:pic>
            <p:nvPicPr>
              <p:cNvPr id="62500" name="Picture 8" descr="C:\Documents and Settings\Pascal SALVETTI\Bureau\Image3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2857488" y="2989268"/>
                <a:ext cx="865187" cy="1225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6" name="Titre 1"/>
              <p:cNvSpPr txBox="1">
                <a:spLocks/>
              </p:cNvSpPr>
              <p:nvPr/>
            </p:nvSpPr>
            <p:spPr>
              <a:xfrm>
                <a:off x="2214546" y="3429000"/>
                <a:ext cx="642942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cap="small" dirty="0">
                    <a:solidFill>
                      <a:srgbClr val="C00000"/>
                    </a:solidFill>
                    <a:latin typeface="Maiandra GD" pitchFamily="34" charset="0"/>
                    <a:cs typeface="Times New Roman"/>
                  </a:rPr>
                  <a:t>rein</a:t>
                </a:r>
                <a:endParaRPr lang="fr-FR" cap="small" dirty="0">
                  <a:solidFill>
                    <a:srgbClr val="C00000"/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  <p:sp>
          <p:nvSpPr>
            <p:cNvPr id="88" name="Éclair 87"/>
            <p:cNvSpPr/>
            <p:nvPr/>
          </p:nvSpPr>
          <p:spPr>
            <a:xfrm rot="18081539">
              <a:off x="3896514" y="2651913"/>
              <a:ext cx="428628" cy="500067"/>
            </a:xfrm>
            <a:prstGeom prst="lightningBol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  <p:grpSp>
        <p:nvGrpSpPr>
          <p:cNvPr id="91" name="Groupe 90"/>
          <p:cNvGrpSpPr>
            <a:grpSpLocks/>
          </p:cNvGrpSpPr>
          <p:nvPr/>
        </p:nvGrpSpPr>
        <p:grpSpPr bwMode="auto">
          <a:xfrm>
            <a:off x="6572250" y="414338"/>
            <a:ext cx="2357438" cy="5800725"/>
            <a:chOff x="6572264" y="414323"/>
            <a:chExt cx="2357454" cy="5800759"/>
          </a:xfrm>
        </p:grpSpPr>
        <p:grpSp>
          <p:nvGrpSpPr>
            <p:cNvPr id="62474" name="Groupe 41"/>
            <p:cNvGrpSpPr>
              <a:grpSpLocks/>
            </p:cNvGrpSpPr>
            <p:nvPr/>
          </p:nvGrpSpPr>
          <p:grpSpPr bwMode="auto">
            <a:xfrm>
              <a:off x="6916763" y="414323"/>
              <a:ext cx="1298575" cy="1228727"/>
              <a:chOff x="7143768" y="1214422"/>
              <a:chExt cx="1298575" cy="1228727"/>
            </a:xfrm>
          </p:grpSpPr>
          <p:pic>
            <p:nvPicPr>
              <p:cNvPr id="62488" name="Picture 2" descr="C:\Documents and Settings\Pascal SALVETTI\Bureau\Image4.pn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7143768" y="1571612"/>
                <a:ext cx="1298575" cy="87153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7" name="Titre 1"/>
              <p:cNvSpPr txBox="1">
                <a:spLocks/>
              </p:cNvSpPr>
              <p:nvPr/>
            </p:nvSpPr>
            <p:spPr>
              <a:xfrm>
                <a:off x="7429520" y="1214422"/>
                <a:ext cx="642942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cap="small" dirty="0">
                    <a:solidFill>
                      <a:srgbClr val="C00000"/>
                    </a:solidFill>
                    <a:latin typeface="Maiandra GD" pitchFamily="34" charset="0"/>
                    <a:cs typeface="Times New Roman"/>
                  </a:rPr>
                  <a:t>foie</a:t>
                </a:r>
                <a:endParaRPr lang="fr-FR" cap="small" dirty="0">
                  <a:solidFill>
                    <a:srgbClr val="C00000"/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  <p:grpSp>
          <p:nvGrpSpPr>
            <p:cNvPr id="62475" name="Groupe 44"/>
            <p:cNvGrpSpPr>
              <a:grpSpLocks/>
            </p:cNvGrpSpPr>
            <p:nvPr/>
          </p:nvGrpSpPr>
          <p:grpSpPr bwMode="auto">
            <a:xfrm>
              <a:off x="7072330" y="4286256"/>
              <a:ext cx="1000132" cy="1928826"/>
              <a:chOff x="7000892" y="4429132"/>
              <a:chExt cx="1000132" cy="1928826"/>
            </a:xfrm>
          </p:grpSpPr>
          <p:pic>
            <p:nvPicPr>
              <p:cNvPr id="62484" name="Picture 3" descr="C:\Documents and Settings\Pascal SALVETTI\Bureau\Image5.png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7000892" y="4429132"/>
                <a:ext cx="871537" cy="15176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8" name="Titre 1"/>
              <p:cNvSpPr txBox="1">
                <a:spLocks/>
              </p:cNvSpPr>
              <p:nvPr/>
            </p:nvSpPr>
            <p:spPr>
              <a:xfrm>
                <a:off x="7000892" y="6000768"/>
                <a:ext cx="1000132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cap="small" dirty="0">
                    <a:solidFill>
                      <a:schemeClr val="accent2">
                        <a:lumMod val="75000"/>
                      </a:schemeClr>
                    </a:solidFill>
                    <a:latin typeface="Maiandra GD" pitchFamily="34" charset="0"/>
                    <a:cs typeface="Times New Roman"/>
                  </a:rPr>
                  <a:t>poumon</a:t>
                </a:r>
                <a:endParaRPr lang="fr-FR" cap="small" dirty="0">
                  <a:solidFill>
                    <a:schemeClr val="accent2">
                      <a:lumMod val="75000"/>
                    </a:schemeClr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  <p:sp>
          <p:nvSpPr>
            <p:cNvPr id="51" name="Titre 1"/>
            <p:cNvSpPr txBox="1">
              <a:spLocks/>
            </p:cNvSpPr>
            <p:nvPr/>
          </p:nvSpPr>
          <p:spPr>
            <a:xfrm>
              <a:off x="6643702" y="1643050"/>
              <a:ext cx="214314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 err="1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Angiotensinogène</a:t>
              </a:r>
              <a:endParaRPr lang="fr-FR" dirty="0">
                <a:solidFill>
                  <a:schemeClr val="tx2"/>
                </a:solidFill>
                <a:latin typeface="Maiandra GD" pitchFamily="34" charset="0"/>
                <a:cs typeface="Times New Roman"/>
              </a:endParaRPr>
            </a:p>
          </p:txBody>
        </p:sp>
        <p:sp>
          <p:nvSpPr>
            <p:cNvPr id="52" name="Titre 1"/>
            <p:cNvSpPr txBox="1">
              <a:spLocks/>
            </p:cNvSpPr>
            <p:nvPr/>
          </p:nvSpPr>
          <p:spPr>
            <a:xfrm>
              <a:off x="6572264" y="3857628"/>
              <a:ext cx="2357454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cs typeface="Times New Roman"/>
                </a:rPr>
                <a:t>Angiotensine I (10 AA)</a:t>
              </a:r>
            </a:p>
          </p:txBody>
        </p:sp>
        <p:cxnSp>
          <p:nvCxnSpPr>
            <p:cNvPr id="71" name="Connecteur droit avec flèche 70"/>
            <p:cNvCxnSpPr>
              <a:stCxn id="0" idx="2"/>
              <a:endCxn id="0" idx="0"/>
            </p:cNvCxnSpPr>
            <p:nvPr/>
          </p:nvCxnSpPr>
          <p:spPr>
            <a:xfrm rot="16200000" flipH="1">
              <a:off x="6839761" y="2947194"/>
              <a:ext cx="1785947" cy="34925"/>
            </a:xfrm>
            <a:prstGeom prst="straightConnector1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Éclair 88"/>
            <p:cNvSpPr/>
            <p:nvPr/>
          </p:nvSpPr>
          <p:spPr>
            <a:xfrm rot="18081539">
              <a:off x="6961998" y="2563017"/>
              <a:ext cx="428628" cy="500065"/>
            </a:xfrm>
            <a:prstGeom prst="lightningBol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  <p:sp>
        <p:nvSpPr>
          <p:cNvPr id="93" name="Titre 1"/>
          <p:cNvSpPr txBox="1">
            <a:spLocks/>
          </p:cNvSpPr>
          <p:nvPr/>
        </p:nvSpPr>
        <p:spPr>
          <a:xfrm>
            <a:off x="1857356" y="6429396"/>
            <a:ext cx="7429520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i="1" dirty="0">
                <a:solidFill>
                  <a:schemeClr val="tx1"/>
                </a:solidFill>
                <a:latin typeface="Maiandra GD" pitchFamily="34" charset="0"/>
                <a:cs typeface="Times New Roman"/>
              </a:rPr>
              <a:t>Réponse lente (~20 minutes) </a:t>
            </a:r>
            <a:r>
              <a:rPr lang="fr-FR" sz="1600" i="1" dirty="0">
                <a:solidFill>
                  <a:schemeClr val="tx1"/>
                </a:solidFill>
                <a:latin typeface="Times New Roman"/>
                <a:cs typeface="Times New Roman"/>
              </a:rPr>
              <a:t>→ </a:t>
            </a:r>
            <a:r>
              <a:rPr lang="fr-FR" sz="1600" i="1" dirty="0">
                <a:solidFill>
                  <a:schemeClr val="tx1"/>
                </a:solidFill>
                <a:latin typeface="Maiandra GD" pitchFamily="34" charset="0"/>
                <a:cs typeface="Times New Roman"/>
              </a:rPr>
              <a:t>uniquement lors hypotension sévère (hémorragies)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 txBox="1">
            <a:spLocks/>
          </p:cNvSpPr>
          <p:nvPr/>
        </p:nvSpPr>
        <p:spPr>
          <a:xfrm>
            <a:off x="3143272" y="142852"/>
            <a:ext cx="2857488" cy="642942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Plan du cours</a:t>
            </a:r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285720" y="857232"/>
            <a:ext cx="6786610" cy="157163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La notion de régulation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  <a:ea typeface="+mj-ea"/>
              <a:cs typeface="+mj-cs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1.1. Principe de fonctionnement d’une régulation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  <a:ea typeface="+mj-ea"/>
                <a:cs typeface="+mj-cs"/>
              </a:rPr>
              <a:t>	1.2. Importance fonctionnelle de différents paramètres</a:t>
            </a:r>
          </a:p>
        </p:txBody>
      </p:sp>
      <p:sp>
        <p:nvSpPr>
          <p:cNvPr id="9" name="Titre 1"/>
          <p:cNvSpPr txBox="1">
            <a:spLocks/>
          </p:cNvSpPr>
          <p:nvPr/>
        </p:nvSpPr>
        <p:spPr>
          <a:xfrm>
            <a:off x="285720" y="2643182"/>
            <a:ext cx="8429684" cy="2143140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2. Un exemple de boucle de régulation: la pression artérielle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000" dirty="0">
              <a:solidFill>
                <a:schemeClr val="tx2">
                  <a:lumMod val="20000"/>
                  <a:lumOff val="80000"/>
                </a:schemeClr>
              </a:solidFill>
              <a:latin typeface="Maiandra GD" pitchFamily="34" charset="0"/>
            </a:endParaRP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2.1. Généralités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2.2. Régulation rapide de la PA par voie nerveuse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2.3. Régulation à moyen terme de la PA par voie mixte</a:t>
            </a:r>
          </a:p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Maiandra GD" pitchFamily="34" charset="0"/>
              </a:rPr>
              <a:t>	</a:t>
            </a:r>
            <a:r>
              <a:rPr lang="fr-FR" sz="2000" dirty="0">
                <a:solidFill>
                  <a:schemeClr val="tx2"/>
                </a:solidFill>
                <a:latin typeface="Maiandra GD" pitchFamily="34" charset="0"/>
              </a:rPr>
              <a:t>2.4. Régulation à long terme de la PA par voie hormonale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13" name="Groupe 40"/>
          <p:cNvGrpSpPr>
            <a:grpSpLocks/>
          </p:cNvGrpSpPr>
          <p:nvPr/>
        </p:nvGrpSpPr>
        <p:grpSpPr bwMode="auto">
          <a:xfrm>
            <a:off x="200025" y="571500"/>
            <a:ext cx="8715375" cy="5740400"/>
            <a:chOff x="200025" y="571480"/>
            <a:chExt cx="8715375" cy="5740400"/>
          </a:xfrm>
        </p:grpSpPr>
        <p:grpSp>
          <p:nvGrpSpPr>
            <p:cNvPr id="64515" name="Groupe 35"/>
            <p:cNvGrpSpPr>
              <a:grpSpLocks/>
            </p:cNvGrpSpPr>
            <p:nvPr/>
          </p:nvGrpSpPr>
          <p:grpSpPr bwMode="auto">
            <a:xfrm>
              <a:off x="200025" y="571480"/>
              <a:ext cx="8715375" cy="5740400"/>
              <a:chOff x="200025" y="889000"/>
              <a:chExt cx="8715375" cy="5740400"/>
            </a:xfrm>
          </p:grpSpPr>
          <p:pic>
            <p:nvPicPr>
              <p:cNvPr id="19" name="Picture 41" descr="regul rapide et lente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200025" y="889000"/>
                <a:ext cx="8715375" cy="57404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softEdge rad="127000"/>
              </a:effectLst>
            </p:spPr>
          </p:pic>
          <p:sp>
            <p:nvSpPr>
              <p:cNvPr id="64524" name="Rectangle 42"/>
              <p:cNvSpPr>
                <a:spLocks noChangeArrowheads="1"/>
              </p:cNvSpPr>
              <p:nvPr/>
            </p:nvSpPr>
            <p:spPr bwMode="auto">
              <a:xfrm>
                <a:off x="1785918" y="3312383"/>
                <a:ext cx="1692268" cy="83099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>
                    <a:solidFill>
                      <a:schemeClr val="accent2"/>
                    </a:solidFill>
                    <a:latin typeface="Arial" charset="0"/>
                  </a:rPr>
                  <a:t>compensation cardio-vasculaire</a:t>
                </a:r>
              </a:p>
            </p:txBody>
          </p:sp>
          <p:sp>
            <p:nvSpPr>
              <p:cNvPr id="64525" name="Rectangle 43"/>
              <p:cNvSpPr>
                <a:spLocks noChangeArrowheads="1"/>
              </p:cNvSpPr>
              <p:nvPr/>
            </p:nvSpPr>
            <p:spPr bwMode="auto">
              <a:xfrm>
                <a:off x="6540500" y="3378200"/>
                <a:ext cx="1562100" cy="58102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>
                    <a:solidFill>
                      <a:schemeClr val="accent2"/>
                    </a:solidFill>
                    <a:latin typeface="Arial" charset="0"/>
                  </a:rPr>
                  <a:t>compensation rénale</a:t>
                </a:r>
              </a:p>
            </p:txBody>
          </p:sp>
          <p:sp>
            <p:nvSpPr>
              <p:cNvPr id="64526" name="Rectangle 44"/>
              <p:cNvSpPr>
                <a:spLocks noChangeArrowheads="1"/>
              </p:cNvSpPr>
              <p:nvPr/>
            </p:nvSpPr>
            <p:spPr bwMode="auto">
              <a:xfrm>
                <a:off x="828675" y="4854575"/>
                <a:ext cx="1419225" cy="58102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>
                    <a:solidFill>
                      <a:schemeClr val="tx1"/>
                    </a:solidFill>
                    <a:latin typeface="Arial" charset="0"/>
                  </a:rPr>
                  <a:t>vaso-constriction</a:t>
                </a:r>
              </a:p>
            </p:txBody>
          </p:sp>
          <p:sp>
            <p:nvSpPr>
              <p:cNvPr id="64527" name="Rectangle 45"/>
              <p:cNvSpPr>
                <a:spLocks noChangeArrowheads="1"/>
              </p:cNvSpPr>
              <p:nvPr/>
            </p:nvSpPr>
            <p:spPr bwMode="auto">
              <a:xfrm>
                <a:off x="3073400" y="4864100"/>
                <a:ext cx="1397000" cy="58102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>
                    <a:solidFill>
                      <a:schemeClr val="tx1"/>
                    </a:solidFill>
                    <a:latin typeface="Arial" charset="0"/>
                    <a:sym typeface="Symbol" pitchFamily="18" charset="2"/>
                  </a:rPr>
                  <a:t> du débit cardiaque</a:t>
                </a:r>
              </a:p>
            </p:txBody>
          </p:sp>
          <p:sp>
            <p:nvSpPr>
              <p:cNvPr id="64528" name="Rectangle 46"/>
              <p:cNvSpPr>
                <a:spLocks noChangeArrowheads="1"/>
              </p:cNvSpPr>
              <p:nvPr/>
            </p:nvSpPr>
            <p:spPr bwMode="auto">
              <a:xfrm>
                <a:off x="6299200" y="4876800"/>
                <a:ext cx="1993900" cy="58102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>
                    <a:solidFill>
                      <a:schemeClr val="tx1"/>
                    </a:solidFill>
                    <a:latin typeface="Arial" charset="0"/>
                    <a:sym typeface="Symbol" pitchFamily="18" charset="2"/>
                  </a:rPr>
                  <a:t> de l’élimination d’eau dans l’urine</a:t>
                </a:r>
              </a:p>
            </p:txBody>
          </p:sp>
          <p:sp>
            <p:nvSpPr>
              <p:cNvPr id="64529" name="Rectangle 47"/>
              <p:cNvSpPr>
                <a:spLocks noChangeArrowheads="1"/>
              </p:cNvSpPr>
              <p:nvPr/>
            </p:nvSpPr>
            <p:spPr bwMode="auto">
              <a:xfrm>
                <a:off x="4476750" y="2020888"/>
                <a:ext cx="1236236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l"/>
                <a:r>
                  <a:rPr lang="fr-FR">
                    <a:solidFill>
                      <a:schemeClr val="tx1"/>
                    </a:solidFill>
                    <a:latin typeface="Arial" charset="0"/>
                  </a:rPr>
                  <a:t>déclenche</a:t>
                </a:r>
              </a:p>
            </p:txBody>
          </p:sp>
          <p:sp>
            <p:nvSpPr>
              <p:cNvPr id="64530" name="Rectangle 48"/>
              <p:cNvSpPr>
                <a:spLocks noChangeArrowheads="1"/>
              </p:cNvSpPr>
              <p:nvPr/>
            </p:nvSpPr>
            <p:spPr bwMode="auto">
              <a:xfrm>
                <a:off x="4554537" y="1345156"/>
                <a:ext cx="946157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400">
                    <a:solidFill>
                      <a:schemeClr val="tx1"/>
                    </a:solidFill>
                    <a:latin typeface="Arial" charset="0"/>
                    <a:sym typeface="Symbol" pitchFamily="18" charset="2"/>
                  </a:rPr>
                  <a:t></a:t>
                </a:r>
                <a:r>
                  <a:rPr lang="fr-FR">
                    <a:solidFill>
                      <a:schemeClr val="tx1"/>
                    </a:solidFill>
                    <a:latin typeface="Arial" charset="0"/>
                    <a:sym typeface="Symbol" pitchFamily="18" charset="2"/>
                  </a:rPr>
                  <a:t> PAM</a:t>
                </a:r>
              </a:p>
            </p:txBody>
          </p:sp>
          <p:sp>
            <p:nvSpPr>
              <p:cNvPr id="64531" name="Rectangle 49"/>
              <p:cNvSpPr>
                <a:spLocks noChangeArrowheads="1"/>
              </p:cNvSpPr>
              <p:nvPr/>
            </p:nvSpPr>
            <p:spPr bwMode="auto">
              <a:xfrm>
                <a:off x="4643438" y="5532458"/>
                <a:ext cx="1089025" cy="8255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sz="1600">
                    <a:solidFill>
                      <a:schemeClr val="tx1"/>
                    </a:solidFill>
                    <a:latin typeface="Arial" charset="0"/>
                    <a:sym typeface="Symbol" pitchFamily="18" charset="2"/>
                  </a:rPr>
                  <a:t>retour à une PAM normale</a:t>
                </a:r>
              </a:p>
            </p:txBody>
          </p:sp>
          <p:sp>
            <p:nvSpPr>
              <p:cNvPr id="64532" name="Rectangle 50"/>
              <p:cNvSpPr>
                <a:spLocks noChangeArrowheads="1"/>
              </p:cNvSpPr>
              <p:nvPr/>
            </p:nvSpPr>
            <p:spPr bwMode="auto">
              <a:xfrm>
                <a:off x="1327150" y="1655763"/>
                <a:ext cx="2468946" cy="70788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l"/>
                <a:r>
                  <a:rPr lang="fr-FR" sz="2000">
                    <a:solidFill>
                      <a:schemeClr val="bg1"/>
                    </a:solidFill>
                    <a:latin typeface="Arial" charset="0"/>
                  </a:rPr>
                  <a:t>REPONSE RAPIDE</a:t>
                </a:r>
              </a:p>
              <a:p>
                <a:pPr algn="l"/>
                <a:r>
                  <a:rPr lang="fr-FR" sz="2000">
                    <a:solidFill>
                      <a:schemeClr val="bg1"/>
                    </a:solidFill>
                    <a:latin typeface="Arial" charset="0"/>
                  </a:rPr>
                  <a:t>par voie nerveuse</a:t>
                </a:r>
              </a:p>
            </p:txBody>
          </p:sp>
          <p:sp>
            <p:nvSpPr>
              <p:cNvPr id="64533" name="Rectangle 51"/>
              <p:cNvSpPr>
                <a:spLocks noChangeArrowheads="1"/>
              </p:cNvSpPr>
              <p:nvPr/>
            </p:nvSpPr>
            <p:spPr bwMode="auto">
              <a:xfrm>
                <a:off x="6153150" y="1643063"/>
                <a:ext cx="2379177" cy="707886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l"/>
                <a:r>
                  <a:rPr lang="fr-FR" sz="2000">
                    <a:solidFill>
                      <a:schemeClr val="bg1"/>
                    </a:solidFill>
                    <a:latin typeface="Arial" charset="0"/>
                  </a:rPr>
                  <a:t>REPONSE LENTE</a:t>
                </a:r>
              </a:p>
              <a:p>
                <a:pPr algn="l"/>
                <a:r>
                  <a:rPr lang="fr-FR" sz="2000">
                    <a:solidFill>
                      <a:schemeClr val="bg1"/>
                    </a:solidFill>
                    <a:latin typeface="Arial" charset="0"/>
                  </a:rPr>
                  <a:t>par voie hormonale</a:t>
                </a:r>
              </a:p>
            </p:txBody>
          </p:sp>
        </p:grpSp>
        <p:grpSp>
          <p:nvGrpSpPr>
            <p:cNvPr id="64516" name="Groupe 39"/>
            <p:cNvGrpSpPr>
              <a:grpSpLocks/>
            </p:cNvGrpSpPr>
            <p:nvPr/>
          </p:nvGrpSpPr>
          <p:grpSpPr bwMode="auto">
            <a:xfrm>
              <a:off x="1538289" y="2358224"/>
              <a:ext cx="4891099" cy="2178831"/>
              <a:chOff x="1538289" y="2358224"/>
              <a:chExt cx="4891099" cy="2178831"/>
            </a:xfrm>
          </p:grpSpPr>
          <p:grpSp>
            <p:nvGrpSpPr>
              <p:cNvPr id="64517" name="Groupe 30"/>
              <p:cNvGrpSpPr>
                <a:grpSpLocks/>
              </p:cNvGrpSpPr>
              <p:nvPr/>
            </p:nvGrpSpPr>
            <p:grpSpPr bwMode="auto">
              <a:xfrm>
                <a:off x="3643306" y="3000372"/>
                <a:ext cx="2786082" cy="642942"/>
                <a:chOff x="3643306" y="3214686"/>
                <a:chExt cx="2786082" cy="642942"/>
              </a:xfrm>
            </p:grpSpPr>
            <p:sp>
              <p:nvSpPr>
                <p:cNvPr id="30" name="Rectangle à coins arrondis 29"/>
                <p:cNvSpPr/>
                <p:nvPr/>
              </p:nvSpPr>
              <p:spPr>
                <a:xfrm>
                  <a:off x="3643313" y="3214669"/>
                  <a:ext cx="2786062" cy="642938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fr-FR"/>
                </a:p>
              </p:txBody>
            </p:sp>
            <p:sp>
              <p:nvSpPr>
                <p:cNvPr id="64521" name="Rectangle 42"/>
                <p:cNvSpPr>
                  <a:spLocks noChangeArrowheads="1"/>
                </p:cNvSpPr>
                <p:nvPr/>
              </p:nvSpPr>
              <p:spPr bwMode="auto">
                <a:xfrm>
                  <a:off x="3643306" y="3233322"/>
                  <a:ext cx="2786082" cy="33855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r>
                    <a:rPr lang="fr-FR" sz="1600">
                      <a:solidFill>
                        <a:schemeClr val="accent2"/>
                      </a:solidFill>
                      <a:latin typeface="Arial" charset="0"/>
                    </a:rPr>
                    <a:t>Syst. Rénine-angiotensine II</a:t>
                  </a:r>
                </a:p>
              </p:txBody>
            </p:sp>
            <p:sp>
              <p:nvSpPr>
                <p:cNvPr id="64522" name="Rectangle 42"/>
                <p:cNvSpPr>
                  <a:spLocks noChangeArrowheads="1"/>
                </p:cNvSpPr>
                <p:nvPr/>
              </p:nvSpPr>
              <p:spPr bwMode="auto">
                <a:xfrm>
                  <a:off x="3643306" y="3519074"/>
                  <a:ext cx="2786082" cy="33855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r>
                    <a:rPr lang="fr-FR" sz="1600">
                      <a:solidFill>
                        <a:schemeClr val="accent2"/>
                      </a:solidFill>
                      <a:latin typeface="Arial" charset="0"/>
                    </a:rPr>
                    <a:t>Syst. catécholamines</a:t>
                  </a:r>
                </a:p>
              </p:txBody>
            </p:sp>
          </p:grpSp>
          <p:cxnSp>
            <p:nvCxnSpPr>
              <p:cNvPr id="33" name="Connecteur droit avec flèche 32"/>
              <p:cNvCxnSpPr/>
              <p:nvPr/>
            </p:nvCxnSpPr>
            <p:spPr>
              <a:xfrm rot="5400000">
                <a:off x="4785519" y="2643961"/>
                <a:ext cx="57150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Connecteur en angle 35"/>
              <p:cNvCxnSpPr>
                <a:stCxn id="64522" idx="2"/>
                <a:endCxn id="64526" idx="0"/>
              </p:cNvCxnSpPr>
              <p:nvPr/>
            </p:nvCxnSpPr>
            <p:spPr>
              <a:xfrm rot="5400000">
                <a:off x="2840038" y="2341543"/>
                <a:ext cx="893762" cy="3497262"/>
              </a:xfrm>
              <a:prstGeom prst="bentConnector3">
                <a:avLst>
                  <a:gd name="adj1" fmla="val 84104"/>
                </a:avLst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4" name="Rectangle 33"/>
          <p:cNvSpPr/>
          <p:nvPr/>
        </p:nvSpPr>
        <p:spPr>
          <a:xfrm flipH="1">
            <a:off x="4357688" y="642938"/>
            <a:ext cx="4357687" cy="5643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626391" y="278227"/>
            <a:ext cx="8088068" cy="604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Augmentation de 2% du volume sanguin provoque une augmentation de 30 à 50% de la PAM </a:t>
            </a:r>
            <a:r>
              <a:rPr lang="fr-FR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→</a:t>
            </a: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Rôle important de la volémie et nécessité d’une régulation stricte</a:t>
            </a:r>
          </a:p>
        </p:txBody>
      </p:sp>
      <p:grpSp>
        <p:nvGrpSpPr>
          <p:cNvPr id="18" name="Groupe 17"/>
          <p:cNvGrpSpPr>
            <a:grpSpLocks/>
          </p:cNvGrpSpPr>
          <p:nvPr/>
        </p:nvGrpSpPr>
        <p:grpSpPr bwMode="auto">
          <a:xfrm>
            <a:off x="214313" y="1071563"/>
            <a:ext cx="8429625" cy="4071937"/>
            <a:chOff x="357158" y="1071546"/>
            <a:chExt cx="8429684" cy="4071966"/>
          </a:xfrm>
        </p:grpSpPr>
        <p:sp>
          <p:nvSpPr>
            <p:cNvPr id="8" name="Titre 1"/>
            <p:cNvSpPr txBox="1">
              <a:spLocks/>
            </p:cNvSpPr>
            <p:nvPr/>
          </p:nvSpPr>
          <p:spPr>
            <a:xfrm>
              <a:off x="357158" y="1071546"/>
              <a:ext cx="4929222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r">
                <a:defRPr/>
              </a:pPr>
              <a:r>
                <a:rPr lang="fr-FR">
                  <a:solidFill>
                    <a:schemeClr val="tx2"/>
                  </a:solidFill>
                  <a:latin typeface="Times New Roman" pitchFamily="18" charset="0"/>
                  <a:cs typeface="Times New Roman" pitchFamily="18" charset="0"/>
                </a:rPr>
                <a:t>► </a:t>
              </a:r>
              <a:r>
                <a:rPr lang="fr-FR">
                  <a:solidFill>
                    <a:schemeClr val="tx2"/>
                  </a:solidFill>
                  <a:latin typeface="Maiandra GD" pitchFamily="34" charset="0"/>
                </a:rPr>
                <a:t>Facteur de régulation: entrées et sorties d’eau</a:t>
              </a:r>
            </a:p>
          </p:txBody>
        </p:sp>
        <p:pic>
          <p:nvPicPr>
            <p:cNvPr id="6556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l="2039" r="2173" b="1389"/>
            <a:stretch>
              <a:fillRect/>
            </a:stretch>
          </p:blipFill>
          <p:spPr bwMode="auto">
            <a:xfrm>
              <a:off x="5429256" y="1500174"/>
              <a:ext cx="3357586" cy="36433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9" name="Groupe 18"/>
          <p:cNvGrpSpPr>
            <a:grpSpLocks/>
          </p:cNvGrpSpPr>
          <p:nvPr/>
        </p:nvGrpSpPr>
        <p:grpSpPr bwMode="auto">
          <a:xfrm>
            <a:off x="714375" y="5157788"/>
            <a:ext cx="8429625" cy="1187450"/>
            <a:chOff x="214282" y="5072074"/>
            <a:chExt cx="8929717" cy="1285884"/>
          </a:xfrm>
        </p:grpSpPr>
        <p:sp>
          <p:nvSpPr>
            <p:cNvPr id="10" name="Titre 1"/>
            <p:cNvSpPr txBox="1">
              <a:spLocks/>
            </p:cNvSpPr>
            <p:nvPr/>
          </p:nvSpPr>
          <p:spPr>
            <a:xfrm>
              <a:off x="214283" y="5072074"/>
              <a:ext cx="2857520" cy="428628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Times New Roman"/>
                  <a:ea typeface="+mj-ea"/>
                  <a:cs typeface="Times New Roman"/>
                </a:rPr>
                <a:t>► </a:t>
              </a:r>
              <a:r>
                <a:rPr lang="fr-FR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Détection de la volémie:</a:t>
              </a:r>
            </a:p>
          </p:txBody>
        </p:sp>
        <p:sp>
          <p:nvSpPr>
            <p:cNvPr id="12" name="Titre 1"/>
            <p:cNvSpPr txBox="1">
              <a:spLocks/>
            </p:cNvSpPr>
            <p:nvPr/>
          </p:nvSpPr>
          <p:spPr>
            <a:xfrm>
              <a:off x="214282" y="5572140"/>
              <a:ext cx="4539885" cy="381017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dirty="0">
                  <a:solidFill>
                    <a:schemeClr val="tx2"/>
                  </a:solidFill>
                  <a:latin typeface="Times New Roman"/>
                  <a:ea typeface="+mj-ea"/>
                  <a:cs typeface="Times New Roman"/>
                </a:rPr>
                <a:t>- </a:t>
              </a:r>
              <a:r>
                <a:rPr lang="fr-FR" sz="1600" b="1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Volorécepteurs</a:t>
              </a:r>
              <a:r>
                <a:rPr lang="fr-FR" sz="16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 (oreillettes, crosse aortique) </a:t>
              </a:r>
            </a:p>
          </p:txBody>
        </p:sp>
        <p:sp>
          <p:nvSpPr>
            <p:cNvPr id="13" name="Titre 1"/>
            <p:cNvSpPr txBox="1">
              <a:spLocks/>
            </p:cNvSpPr>
            <p:nvPr/>
          </p:nvSpPr>
          <p:spPr>
            <a:xfrm>
              <a:off x="214282" y="6000768"/>
              <a:ext cx="8929717" cy="357190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dirty="0">
                  <a:solidFill>
                    <a:schemeClr val="tx2"/>
                  </a:solidFill>
                  <a:latin typeface="Times New Roman"/>
                  <a:ea typeface="+mj-ea"/>
                  <a:cs typeface="Times New Roman"/>
                </a:rPr>
                <a:t>- </a:t>
              </a:r>
              <a:r>
                <a:rPr lang="fr-FR" sz="1600" b="1" dirty="0" err="1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Osmorécepteurs</a:t>
              </a:r>
              <a:r>
                <a:rPr lang="fr-FR" sz="16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 (hypothalamus) qui mesurent la pression osmotique (PO) liée à la volémie </a:t>
              </a:r>
            </a:p>
          </p:txBody>
        </p:sp>
      </p:grpSp>
      <p:grpSp>
        <p:nvGrpSpPr>
          <p:cNvPr id="23" name="Groupe 22"/>
          <p:cNvGrpSpPr>
            <a:grpSpLocks/>
          </p:cNvGrpSpPr>
          <p:nvPr/>
        </p:nvGrpSpPr>
        <p:grpSpPr bwMode="auto">
          <a:xfrm>
            <a:off x="1116013" y="2214563"/>
            <a:ext cx="4838700" cy="2500312"/>
            <a:chOff x="785786" y="2214554"/>
            <a:chExt cx="5500726" cy="2500330"/>
          </a:xfrm>
        </p:grpSpPr>
        <p:grpSp>
          <p:nvGrpSpPr>
            <p:cNvPr id="65543" name="Groupe 16"/>
            <p:cNvGrpSpPr>
              <a:grpSpLocks/>
            </p:cNvGrpSpPr>
            <p:nvPr/>
          </p:nvGrpSpPr>
          <p:grpSpPr bwMode="auto">
            <a:xfrm>
              <a:off x="785786" y="2214554"/>
              <a:ext cx="3929090" cy="2071702"/>
              <a:chOff x="785786" y="2214554"/>
              <a:chExt cx="3929090" cy="2071702"/>
            </a:xfrm>
          </p:grpSpPr>
          <p:sp>
            <p:nvSpPr>
              <p:cNvPr id="11" name="Titre 1"/>
              <p:cNvSpPr txBox="1">
                <a:spLocks/>
              </p:cNvSpPr>
              <p:nvPr/>
            </p:nvSpPr>
            <p:spPr>
              <a:xfrm>
                <a:off x="785786" y="3643314"/>
                <a:ext cx="3929090" cy="642942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l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6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Diurèse (élimination urinaire)</a:t>
                </a:r>
              </a:p>
              <a:p>
                <a:pPr indent="-457200" algn="l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600" dirty="0" err="1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Natriurèse</a:t>
                </a:r>
                <a:r>
                  <a:rPr lang="fr-FR" sz="1600" dirty="0">
                    <a:solidFill>
                      <a:schemeClr val="tx2"/>
                    </a:solidFill>
                    <a:latin typeface="Maiandra GD" pitchFamily="34" charset="0"/>
                    <a:ea typeface="+mj-ea"/>
                    <a:cs typeface="+mj-cs"/>
                  </a:rPr>
                  <a:t> (élimination urinaire du sodium)</a:t>
                </a:r>
              </a:p>
            </p:txBody>
          </p:sp>
          <p:grpSp>
            <p:nvGrpSpPr>
              <p:cNvPr id="65549" name="Groupe 15"/>
              <p:cNvGrpSpPr>
                <a:grpSpLocks/>
              </p:cNvGrpSpPr>
              <p:nvPr/>
            </p:nvGrpSpPr>
            <p:grpSpPr bwMode="auto">
              <a:xfrm>
                <a:off x="1357290" y="2214554"/>
                <a:ext cx="2500330" cy="1225550"/>
                <a:chOff x="785786" y="2214554"/>
                <a:chExt cx="2500330" cy="1225550"/>
              </a:xfrm>
            </p:grpSpPr>
            <p:pic>
              <p:nvPicPr>
                <p:cNvPr id="65550" name="Picture 8" descr="C:\Documents and Settings\Pascal SALVETTI\Bureau\Image3.png"/>
                <p:cNvPicPr>
                  <a:picLocks noChangeAspect="1" noChangeArrowheads="1"/>
                </p:cNvPicPr>
                <p:nvPr/>
              </p:nvPicPr>
              <p:blipFill>
                <a:blip r:embed="rId3" cstate="print"/>
                <a:srcRect/>
                <a:stretch>
                  <a:fillRect/>
                </a:stretch>
              </p:blipFill>
              <p:spPr bwMode="auto">
                <a:xfrm>
                  <a:off x="2420929" y="2214554"/>
                  <a:ext cx="865187" cy="122555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15" name="Titre 1"/>
                <p:cNvSpPr txBox="1">
                  <a:spLocks/>
                </p:cNvSpPr>
                <p:nvPr/>
              </p:nvSpPr>
              <p:spPr>
                <a:xfrm>
                  <a:off x="785786" y="2571744"/>
                  <a:ext cx="1500198" cy="571504"/>
                </a:xfrm>
                <a:prstGeom prst="rect">
                  <a:avLst/>
                </a:prstGeom>
                <a:noFill/>
                <a:effectLst>
                  <a:softEdge rad="317500"/>
                </a:effectLst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lIns="0" tIns="0" rIns="0" bIns="0" anchor="ctr"/>
                <a:lstStyle/>
                <a:p>
                  <a:pPr indent="-4572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2000" cap="small" dirty="0">
                      <a:solidFill>
                        <a:srgbClr val="C00000"/>
                      </a:solidFill>
                      <a:latin typeface="Maiandra GD" pitchFamily="34" charset="0"/>
                      <a:cs typeface="Times New Roman"/>
                    </a:rPr>
                    <a:t>Organe clé: le rein</a:t>
                  </a:r>
                  <a:endParaRPr lang="fr-FR" cap="small" dirty="0">
                    <a:solidFill>
                      <a:srgbClr val="C00000"/>
                    </a:solidFill>
                    <a:latin typeface="Maiandra GD" pitchFamily="34" charset="0"/>
                    <a:cs typeface="Times New Roman"/>
                  </a:endParaRPr>
                </a:p>
              </p:txBody>
            </p:sp>
          </p:grpSp>
        </p:grpSp>
        <p:sp>
          <p:nvSpPr>
            <p:cNvPr id="20" name="Ellipse 19"/>
            <p:cNvSpPr/>
            <p:nvPr/>
          </p:nvSpPr>
          <p:spPr>
            <a:xfrm>
              <a:off x="5429279" y="3643314"/>
              <a:ext cx="857233" cy="107157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22" name="Connecteur droit avec flèche 21"/>
            <p:cNvCxnSpPr>
              <a:stCxn id="20" idx="1"/>
              <a:endCxn id="14" idx="3"/>
            </p:cNvCxnSpPr>
            <p:nvPr/>
          </p:nvCxnSpPr>
          <p:spPr>
            <a:xfrm rot="16200000" flipV="1">
              <a:off x="4219022" y="2465697"/>
              <a:ext cx="973144" cy="1696418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64" name="Groupe 20"/>
          <p:cNvGrpSpPr>
            <a:grpSpLocks/>
          </p:cNvGrpSpPr>
          <p:nvPr/>
        </p:nvGrpSpPr>
        <p:grpSpPr bwMode="auto">
          <a:xfrm>
            <a:off x="71438" y="642938"/>
            <a:ext cx="3711575" cy="6115050"/>
            <a:chOff x="71406" y="671507"/>
            <a:chExt cx="3711067" cy="6115055"/>
          </a:xfrm>
        </p:grpSpPr>
        <p:pic>
          <p:nvPicPr>
            <p:cNvPr id="66614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1406" y="3000372"/>
              <a:ext cx="3711067" cy="378619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6615" name="Picture 4" descr="C:\Documents and Settings\Pascal SALVETTI\Bureau\Image7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74269" y="671507"/>
              <a:ext cx="3326161" cy="22574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66616" name="Groupe 19"/>
            <p:cNvGrpSpPr>
              <a:grpSpLocks/>
            </p:cNvGrpSpPr>
            <p:nvPr/>
          </p:nvGrpSpPr>
          <p:grpSpPr bwMode="auto">
            <a:xfrm>
              <a:off x="1785918" y="2000240"/>
              <a:ext cx="357190" cy="1143008"/>
              <a:chOff x="1785918" y="2000240"/>
              <a:chExt cx="357190" cy="1143008"/>
            </a:xfrm>
          </p:grpSpPr>
          <p:sp>
            <p:nvSpPr>
              <p:cNvPr id="16" name="Ellipse 15"/>
              <p:cNvSpPr/>
              <p:nvPr/>
            </p:nvSpPr>
            <p:spPr>
              <a:xfrm>
                <a:off x="1785671" y="2000245"/>
                <a:ext cx="357138" cy="28575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cxnSp>
            <p:nvCxnSpPr>
              <p:cNvPr id="19" name="Connecteur droit avec flèche 18"/>
              <p:cNvCxnSpPr>
                <a:stCxn id="16" idx="4"/>
              </p:cNvCxnSpPr>
              <p:nvPr/>
            </p:nvCxnSpPr>
            <p:spPr>
              <a:xfrm rot="16200000" flipH="1">
                <a:off x="1553075" y="2696367"/>
                <a:ext cx="857251" cy="36507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re 1"/>
          <p:cNvSpPr txBox="1">
            <a:spLocks/>
          </p:cNvSpPr>
          <p:nvPr/>
        </p:nvSpPr>
        <p:spPr>
          <a:xfrm>
            <a:off x="857224" y="142852"/>
            <a:ext cx="7715304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Voie de l’ADH = hormone antidiurétique</a:t>
            </a:r>
            <a:endParaRPr lang="fr-FR" sz="20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grpSp>
        <p:nvGrpSpPr>
          <p:cNvPr id="51" name="Groupe 50"/>
          <p:cNvGrpSpPr>
            <a:grpSpLocks/>
          </p:cNvGrpSpPr>
          <p:nvPr/>
        </p:nvGrpSpPr>
        <p:grpSpPr bwMode="auto">
          <a:xfrm>
            <a:off x="4857750" y="714375"/>
            <a:ext cx="3429000" cy="2643188"/>
            <a:chOff x="4857752" y="857232"/>
            <a:chExt cx="3429024" cy="2643206"/>
          </a:xfrm>
        </p:grpSpPr>
        <p:grpSp>
          <p:nvGrpSpPr>
            <p:cNvPr id="66600" name="Groupe 48"/>
            <p:cNvGrpSpPr>
              <a:grpSpLocks/>
            </p:cNvGrpSpPr>
            <p:nvPr/>
          </p:nvGrpSpPr>
          <p:grpSpPr bwMode="auto">
            <a:xfrm>
              <a:off x="4929190" y="857232"/>
              <a:ext cx="3286148" cy="500066"/>
              <a:chOff x="4929190" y="928670"/>
              <a:chExt cx="3286148" cy="500066"/>
            </a:xfrm>
          </p:grpSpPr>
          <p:sp>
            <p:nvSpPr>
              <p:cNvPr id="47" name="Rectangle à coins arrondis 46"/>
              <p:cNvSpPr/>
              <p:nvPr/>
            </p:nvSpPr>
            <p:spPr>
              <a:xfrm>
                <a:off x="4929190" y="928670"/>
                <a:ext cx="3286148" cy="500066"/>
              </a:xfrm>
              <a:prstGeom prst="roundRect">
                <a:avLst/>
              </a:prstGeom>
              <a:solidFill>
                <a:srgbClr val="FFFF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23" name="Titre 1"/>
              <p:cNvSpPr txBox="1">
                <a:spLocks/>
              </p:cNvSpPr>
              <p:nvPr/>
            </p:nvSpPr>
            <p:spPr>
              <a:xfrm>
                <a:off x="5000628" y="928670"/>
                <a:ext cx="3071834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r">
                  <a:defRPr/>
                </a:pPr>
                <a:r>
                  <a:rPr lang="fr-FR" sz="2400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↑</a:t>
                </a:r>
                <a:r>
                  <a:rPr lang="fr-FR" sz="1600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 </a:t>
                </a: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PO = </a:t>
                </a:r>
                <a:r>
                  <a:rPr lang="fr-FR" sz="2400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↓ </a:t>
                </a: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volémie = </a:t>
                </a:r>
                <a:r>
                  <a:rPr lang="fr-FR" sz="2400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↓</a:t>
                </a: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 PAM</a:t>
                </a:r>
              </a:p>
            </p:txBody>
          </p:sp>
        </p:grpSp>
        <p:sp>
          <p:nvSpPr>
            <p:cNvPr id="25" name="Éclair 24"/>
            <p:cNvSpPr/>
            <p:nvPr/>
          </p:nvSpPr>
          <p:spPr>
            <a:xfrm rot="1753448">
              <a:off x="6035685" y="1577962"/>
              <a:ext cx="484191" cy="633417"/>
            </a:xfrm>
            <a:prstGeom prst="lightningBol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27" name="Titre 1"/>
            <p:cNvSpPr txBox="1">
              <a:spLocks/>
            </p:cNvSpPr>
            <p:nvPr/>
          </p:nvSpPr>
          <p:spPr>
            <a:xfrm>
              <a:off x="6500826" y="1643050"/>
              <a:ext cx="1643074" cy="50006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i="1" dirty="0" err="1">
                  <a:solidFill>
                    <a:schemeClr val="tx1"/>
                  </a:solidFill>
                  <a:latin typeface="Maiandra GD"/>
                  <a:cs typeface="Times New Roman"/>
                </a:rPr>
                <a:t>Osmorécepteurs</a:t>
              </a:r>
              <a:r>
                <a:rPr lang="fr-FR" sz="1600" i="1" dirty="0">
                  <a:solidFill>
                    <a:schemeClr val="tx1"/>
                  </a:solidFill>
                  <a:latin typeface="Maiandra GD"/>
                  <a:cs typeface="Times New Roman"/>
                </a:rPr>
                <a:t> hypothalamiques</a:t>
              </a:r>
              <a:endParaRPr lang="fr-FR" sz="1600" i="1" dirty="0">
                <a:solidFill>
                  <a:schemeClr val="tx1"/>
                </a:solidFill>
                <a:latin typeface="Maiandra GD" pitchFamily="34" charset="0"/>
                <a:cs typeface="Times New Roman"/>
              </a:endParaRPr>
            </a:p>
          </p:txBody>
        </p:sp>
        <p:grpSp>
          <p:nvGrpSpPr>
            <p:cNvPr id="66605" name="Groupe 39"/>
            <p:cNvGrpSpPr>
              <a:grpSpLocks/>
            </p:cNvGrpSpPr>
            <p:nvPr/>
          </p:nvGrpSpPr>
          <p:grpSpPr bwMode="auto">
            <a:xfrm>
              <a:off x="4857752" y="2214554"/>
              <a:ext cx="3429024" cy="1285884"/>
              <a:chOff x="4643438" y="2214554"/>
              <a:chExt cx="3429024" cy="1285884"/>
            </a:xfrm>
          </p:grpSpPr>
          <p:sp>
            <p:nvSpPr>
              <p:cNvPr id="26" name="Titre 1"/>
              <p:cNvSpPr txBox="1">
                <a:spLocks/>
              </p:cNvSpPr>
              <p:nvPr/>
            </p:nvSpPr>
            <p:spPr>
              <a:xfrm>
                <a:off x="4643438" y="2500306"/>
                <a:ext cx="2000264" cy="642942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dirty="0" err="1">
                    <a:solidFill>
                      <a:schemeClr val="tx2"/>
                    </a:solidFill>
                    <a:latin typeface="Maiandra GD"/>
                    <a:cs typeface="Times New Roman"/>
                  </a:rPr>
                  <a:t>Neurohypophyse</a:t>
                </a:r>
                <a:endParaRPr lang="fr-FR" dirty="0">
                  <a:solidFill>
                    <a:schemeClr val="tx2"/>
                  </a:solidFill>
                  <a:latin typeface="Maiandra GD"/>
                  <a:cs typeface="Times New Roman"/>
                </a:endParaRPr>
              </a:p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dirty="0">
                    <a:solidFill>
                      <a:schemeClr val="tx2"/>
                    </a:solidFill>
                    <a:latin typeface="Maiandra GD"/>
                    <a:cs typeface="Times New Roman"/>
                  </a:rPr>
                  <a:t>= Posthypophyse</a:t>
                </a:r>
                <a:endParaRPr lang="fr-FR" dirty="0">
                  <a:solidFill>
                    <a:schemeClr val="tx2"/>
                  </a:solidFill>
                  <a:latin typeface="Maiandra GD" pitchFamily="34" charset="0"/>
                  <a:cs typeface="Times New Roman"/>
                </a:endParaRPr>
              </a:p>
            </p:txBody>
          </p:sp>
          <p:pic>
            <p:nvPicPr>
              <p:cNvPr id="5125" name="Picture 5" descr="C:\Documents and Settings\Pascal SALVETTI\Bureau\Image8.pn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 l="1906" t="1906" r="2795" b="2795"/>
              <a:stretch>
                <a:fillRect/>
              </a:stretch>
            </p:blipFill>
            <p:spPr bwMode="auto">
              <a:xfrm>
                <a:off x="6786578" y="2214554"/>
                <a:ext cx="1285884" cy="1285884"/>
              </a:xfrm>
              <a:prstGeom prst="ellipse">
                <a:avLst/>
              </a:prstGeom>
              <a:noFill/>
            </p:spPr>
          </p:pic>
        </p:grpSp>
      </p:grpSp>
      <p:grpSp>
        <p:nvGrpSpPr>
          <p:cNvPr id="75" name="Groupe 74"/>
          <p:cNvGrpSpPr>
            <a:grpSpLocks/>
          </p:cNvGrpSpPr>
          <p:nvPr/>
        </p:nvGrpSpPr>
        <p:grpSpPr bwMode="auto">
          <a:xfrm>
            <a:off x="5046663" y="5929313"/>
            <a:ext cx="2722562" cy="714375"/>
            <a:chOff x="5047317" y="5929330"/>
            <a:chExt cx="2721185" cy="714380"/>
          </a:xfrm>
        </p:grpSpPr>
        <p:grpSp>
          <p:nvGrpSpPr>
            <p:cNvPr id="66568" name="Groupe 49"/>
            <p:cNvGrpSpPr>
              <a:grpSpLocks/>
            </p:cNvGrpSpPr>
            <p:nvPr/>
          </p:nvGrpSpPr>
          <p:grpSpPr bwMode="auto">
            <a:xfrm>
              <a:off x="5715008" y="6215082"/>
              <a:ext cx="1000132" cy="428628"/>
              <a:chOff x="4786314" y="6286520"/>
              <a:chExt cx="3714776" cy="500066"/>
            </a:xfrm>
          </p:grpSpPr>
          <p:sp>
            <p:nvSpPr>
              <p:cNvPr id="48" name="Rectangle à coins arrondis 47"/>
              <p:cNvSpPr/>
              <p:nvPr/>
            </p:nvSpPr>
            <p:spPr>
              <a:xfrm>
                <a:off x="4928900" y="6286520"/>
                <a:ext cx="3500707" cy="500066"/>
              </a:xfrm>
              <a:prstGeom prst="roundRect">
                <a:avLst/>
              </a:prstGeom>
              <a:solidFill>
                <a:srgbClr val="FFFF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33" name="Titre 1"/>
              <p:cNvSpPr txBox="1">
                <a:spLocks/>
              </p:cNvSpPr>
              <p:nvPr/>
            </p:nvSpPr>
            <p:spPr>
              <a:xfrm>
                <a:off x="4786314" y="6286520"/>
                <a:ext cx="3714776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400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↑</a:t>
                </a:r>
                <a:r>
                  <a:rPr lang="fr-FR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 PAM</a:t>
                </a:r>
              </a:p>
            </p:txBody>
          </p:sp>
        </p:grpSp>
        <p:cxnSp>
          <p:nvCxnSpPr>
            <p:cNvPr id="71" name="Forme 70"/>
            <p:cNvCxnSpPr>
              <a:stCxn id="67" idx="2"/>
              <a:endCxn id="0" idx="1"/>
            </p:cNvCxnSpPr>
            <p:nvPr/>
          </p:nvCxnSpPr>
          <p:spPr>
            <a:xfrm rot="16200000" flipH="1">
              <a:off x="5146365" y="5830282"/>
              <a:ext cx="469903" cy="667999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Forme 71"/>
            <p:cNvCxnSpPr>
              <a:stCxn id="64" idx="2"/>
              <a:endCxn id="0" idx="3"/>
            </p:cNvCxnSpPr>
            <p:nvPr/>
          </p:nvCxnSpPr>
          <p:spPr>
            <a:xfrm rot="5400000">
              <a:off x="7006767" y="5637498"/>
              <a:ext cx="469903" cy="1053567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e 68"/>
          <p:cNvGrpSpPr>
            <a:grpSpLocks/>
          </p:cNvGrpSpPr>
          <p:nvPr/>
        </p:nvGrpSpPr>
        <p:grpSpPr bwMode="auto">
          <a:xfrm>
            <a:off x="3929063" y="3141663"/>
            <a:ext cx="5214937" cy="2786062"/>
            <a:chOff x="3929058" y="3143249"/>
            <a:chExt cx="5214942" cy="2786082"/>
          </a:xfrm>
        </p:grpSpPr>
        <p:grpSp>
          <p:nvGrpSpPr>
            <p:cNvPr id="66575" name="Groupe 34"/>
            <p:cNvGrpSpPr>
              <a:grpSpLocks/>
            </p:cNvGrpSpPr>
            <p:nvPr/>
          </p:nvGrpSpPr>
          <p:grpSpPr bwMode="auto">
            <a:xfrm>
              <a:off x="7358082" y="4203715"/>
              <a:ext cx="1500198" cy="1225550"/>
              <a:chOff x="6215074" y="4132276"/>
              <a:chExt cx="1500198" cy="1225550"/>
            </a:xfrm>
          </p:grpSpPr>
          <p:pic>
            <p:nvPicPr>
              <p:cNvPr id="66596" name="Picture 8" descr="C:\Documents and Settings\Pascal SALVETTI\Bureau\Image3.png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6215074" y="4132276"/>
                <a:ext cx="865187" cy="1225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4" name="Titre 1"/>
              <p:cNvSpPr txBox="1">
                <a:spLocks/>
              </p:cNvSpPr>
              <p:nvPr/>
            </p:nvSpPr>
            <p:spPr>
              <a:xfrm>
                <a:off x="7072330" y="4572008"/>
                <a:ext cx="642942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cap="small" dirty="0">
                    <a:solidFill>
                      <a:srgbClr val="C00000"/>
                    </a:solidFill>
                    <a:latin typeface="Maiandra GD" pitchFamily="34" charset="0"/>
                    <a:cs typeface="Times New Roman"/>
                  </a:rPr>
                  <a:t>rein</a:t>
                </a:r>
                <a:endParaRPr lang="fr-FR" cap="small" dirty="0">
                  <a:solidFill>
                    <a:srgbClr val="C00000"/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  <p:sp>
          <p:nvSpPr>
            <p:cNvPr id="39" name="Titre 1"/>
            <p:cNvSpPr txBox="1">
              <a:spLocks/>
            </p:cNvSpPr>
            <p:nvPr/>
          </p:nvSpPr>
          <p:spPr>
            <a:xfrm>
              <a:off x="5929322" y="3500439"/>
              <a:ext cx="1000132" cy="357190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/>
                  <a:cs typeface="Times New Roman"/>
                </a:rPr>
                <a:t>∑ ADH</a:t>
              </a:r>
              <a:endParaRPr lang="fr-FR" dirty="0">
                <a:solidFill>
                  <a:schemeClr val="tx2"/>
                </a:solidFill>
                <a:latin typeface="Maiandra GD" pitchFamily="34" charset="0"/>
                <a:cs typeface="Times New Roman"/>
              </a:endParaRPr>
            </a:p>
          </p:txBody>
        </p:sp>
        <p:cxnSp>
          <p:nvCxnSpPr>
            <p:cNvPr id="42" name="Connecteur droit avec flèche 41"/>
            <p:cNvCxnSpPr/>
            <p:nvPr/>
          </p:nvCxnSpPr>
          <p:spPr>
            <a:xfrm rot="5400000">
              <a:off x="5214931" y="3500440"/>
              <a:ext cx="1143008" cy="428625"/>
            </a:xfrm>
            <a:prstGeom prst="straightConnector1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580" name="Groupe 54"/>
            <p:cNvGrpSpPr>
              <a:grpSpLocks/>
            </p:cNvGrpSpPr>
            <p:nvPr/>
          </p:nvGrpSpPr>
          <p:grpSpPr bwMode="auto">
            <a:xfrm>
              <a:off x="3929058" y="4357695"/>
              <a:ext cx="1857388" cy="905552"/>
              <a:chOff x="3929058" y="4500570"/>
              <a:chExt cx="1857388" cy="905552"/>
            </a:xfrm>
          </p:grpSpPr>
          <p:pic>
            <p:nvPicPr>
              <p:cNvPr id="66592" name="Picture 2" descr="C:\Documents and Settings\Pascal SALVETTI\Bureau\Image9.gif"/>
              <p:cNvPicPr>
                <a:picLocks noChangeAspect="1" noChangeArrowheads="1"/>
              </p:cNvPicPr>
              <p:nvPr/>
            </p:nvPicPr>
            <p:blipFill>
              <a:blip r:embed="rId6" cstate="print"/>
              <a:srcRect/>
              <a:stretch>
                <a:fillRect/>
              </a:stretch>
            </p:blipFill>
            <p:spPr bwMode="auto">
              <a:xfrm>
                <a:off x="4714876" y="4500570"/>
                <a:ext cx="1071570" cy="90555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54" name="Titre 1"/>
              <p:cNvSpPr txBox="1">
                <a:spLocks/>
              </p:cNvSpPr>
              <p:nvPr/>
            </p:nvSpPr>
            <p:spPr>
              <a:xfrm>
                <a:off x="3929058" y="4714884"/>
                <a:ext cx="1143008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cap="small" dirty="0">
                    <a:solidFill>
                      <a:srgbClr val="C00000"/>
                    </a:solidFill>
                    <a:latin typeface="Maiandra GD" pitchFamily="34" charset="0"/>
                    <a:cs typeface="Times New Roman"/>
                  </a:rPr>
                  <a:t>vaisseaux</a:t>
                </a:r>
                <a:endParaRPr lang="fr-FR" cap="small" dirty="0">
                  <a:solidFill>
                    <a:srgbClr val="C00000"/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  <p:cxnSp>
          <p:nvCxnSpPr>
            <p:cNvPr id="58" name="Connecteur droit avec flèche 57"/>
            <p:cNvCxnSpPr/>
            <p:nvPr/>
          </p:nvCxnSpPr>
          <p:spPr>
            <a:xfrm rot="16200000" flipH="1">
              <a:off x="6607963" y="3536159"/>
              <a:ext cx="1143008" cy="357188"/>
            </a:xfrm>
            <a:prstGeom prst="straightConnector1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582" name="Groupe 62"/>
            <p:cNvGrpSpPr>
              <a:grpSpLocks/>
            </p:cNvGrpSpPr>
            <p:nvPr/>
          </p:nvGrpSpPr>
          <p:grpSpPr bwMode="auto">
            <a:xfrm>
              <a:off x="6357950" y="5500703"/>
              <a:ext cx="2786050" cy="428628"/>
              <a:chOff x="4786314" y="6286520"/>
              <a:chExt cx="3739172" cy="500066"/>
            </a:xfrm>
          </p:grpSpPr>
          <p:sp>
            <p:nvSpPr>
              <p:cNvPr id="64" name="Rectangle à coins arrondis 63"/>
              <p:cNvSpPr/>
              <p:nvPr/>
            </p:nvSpPr>
            <p:spPr>
              <a:xfrm>
                <a:off x="4929043" y="6286520"/>
                <a:ext cx="3500567" cy="500066"/>
              </a:xfrm>
              <a:prstGeom prst="roundRect">
                <a:avLst/>
              </a:prstGeom>
              <a:solidFill>
                <a:srgbClr val="FFFF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65" name="Titre 1"/>
              <p:cNvSpPr txBox="1">
                <a:spLocks/>
              </p:cNvSpPr>
              <p:nvPr/>
            </p:nvSpPr>
            <p:spPr>
              <a:xfrm>
                <a:off x="4786314" y="6286520"/>
                <a:ext cx="3739172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400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↓</a:t>
                </a:r>
                <a:r>
                  <a:rPr lang="fr-FR" sz="2400" dirty="0">
                    <a:solidFill>
                      <a:schemeClr val="tx2"/>
                    </a:solidFill>
                    <a:latin typeface="Maiandra GD"/>
                    <a:cs typeface="Times New Roman"/>
                  </a:rPr>
                  <a:t> </a:t>
                </a:r>
                <a:r>
                  <a:rPr lang="fr-FR" dirty="0">
                    <a:solidFill>
                      <a:schemeClr val="tx2"/>
                    </a:solidFill>
                    <a:latin typeface="Maiandra GD"/>
                    <a:cs typeface="Times New Roman"/>
                  </a:rPr>
                  <a:t>diurèse = </a:t>
                </a:r>
                <a:r>
                  <a:rPr lang="fr-FR" sz="2400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↑</a:t>
                </a:r>
                <a:r>
                  <a:rPr lang="fr-FR" dirty="0">
                    <a:solidFill>
                      <a:schemeClr val="tx2"/>
                    </a:solidFill>
                    <a:latin typeface="Maiandra GD"/>
                    <a:cs typeface="Times New Roman"/>
                  </a:rPr>
                  <a:t> volémie</a:t>
                </a:r>
                <a:endParaRPr lang="fr-FR" dirty="0">
                  <a:solidFill>
                    <a:schemeClr val="tx2"/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  <p:grpSp>
          <p:nvGrpSpPr>
            <p:cNvPr id="66583" name="Groupe 65"/>
            <p:cNvGrpSpPr>
              <a:grpSpLocks/>
            </p:cNvGrpSpPr>
            <p:nvPr/>
          </p:nvGrpSpPr>
          <p:grpSpPr bwMode="auto">
            <a:xfrm>
              <a:off x="4143372" y="5500703"/>
              <a:ext cx="1857386" cy="428628"/>
              <a:chOff x="4929190" y="6286520"/>
              <a:chExt cx="3596298" cy="500066"/>
            </a:xfrm>
          </p:grpSpPr>
          <p:sp>
            <p:nvSpPr>
              <p:cNvPr id="67" name="Rectangle à coins arrondis 66"/>
              <p:cNvSpPr/>
              <p:nvPr/>
            </p:nvSpPr>
            <p:spPr>
              <a:xfrm>
                <a:off x="4929186" y="6286520"/>
                <a:ext cx="3500995" cy="500066"/>
              </a:xfrm>
              <a:prstGeom prst="roundRect">
                <a:avLst/>
              </a:prstGeom>
              <a:solidFill>
                <a:srgbClr val="FFFF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68" name="Titre 1"/>
              <p:cNvSpPr txBox="1">
                <a:spLocks/>
              </p:cNvSpPr>
              <p:nvPr/>
            </p:nvSpPr>
            <p:spPr>
              <a:xfrm>
                <a:off x="4978027" y="6286520"/>
                <a:ext cx="3547461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r">
                  <a:defRPr/>
                </a:pP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vasoconstriction</a:t>
                </a: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1" name="Groupe 35"/>
          <p:cNvGrpSpPr>
            <a:grpSpLocks/>
          </p:cNvGrpSpPr>
          <p:nvPr/>
        </p:nvGrpSpPr>
        <p:grpSpPr bwMode="auto">
          <a:xfrm>
            <a:off x="500063" y="1143000"/>
            <a:ext cx="6359525" cy="1785938"/>
            <a:chOff x="500034" y="1142984"/>
            <a:chExt cx="6359571" cy="1785950"/>
          </a:xfrm>
        </p:grpSpPr>
        <p:grpSp>
          <p:nvGrpSpPr>
            <p:cNvPr id="20516" name="Groupe 93"/>
            <p:cNvGrpSpPr>
              <a:grpSpLocks/>
            </p:cNvGrpSpPr>
            <p:nvPr/>
          </p:nvGrpSpPr>
          <p:grpSpPr bwMode="auto">
            <a:xfrm>
              <a:off x="4357686" y="1355710"/>
              <a:ext cx="2501919" cy="1573224"/>
              <a:chOff x="785786" y="2928934"/>
              <a:chExt cx="2501919" cy="1573224"/>
            </a:xfrm>
          </p:grpSpPr>
          <p:sp>
            <p:nvSpPr>
              <p:cNvPr id="79" name="Forme en L 78"/>
              <p:cNvSpPr/>
              <p:nvPr/>
            </p:nvSpPr>
            <p:spPr>
              <a:xfrm>
                <a:off x="785787" y="3571876"/>
                <a:ext cx="2500330" cy="928693"/>
              </a:xfrm>
              <a:prstGeom prst="corner">
                <a:avLst>
                  <a:gd name="adj1" fmla="val 16897"/>
                  <a:gd name="adj2" fmla="val 361539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cxnSp>
            <p:nvCxnSpPr>
              <p:cNvPr id="80" name="Connecteur droit 79"/>
              <p:cNvCxnSpPr/>
              <p:nvPr/>
            </p:nvCxnSpPr>
            <p:spPr>
              <a:xfrm rot="5400000">
                <a:off x="763" y="3713958"/>
                <a:ext cx="1571636" cy="15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Connecteur droit 80"/>
              <p:cNvCxnSpPr/>
              <p:nvPr/>
            </p:nvCxnSpPr>
            <p:spPr>
              <a:xfrm rot="5400000">
                <a:off x="2500298" y="3714752"/>
                <a:ext cx="1573224" cy="15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Connecteur droit 81"/>
              <p:cNvCxnSpPr/>
              <p:nvPr/>
            </p:nvCxnSpPr>
            <p:spPr>
              <a:xfrm rot="10800000">
                <a:off x="785787" y="4500570"/>
                <a:ext cx="2500330" cy="15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Connecteur droit avec flèche 89"/>
              <p:cNvCxnSpPr>
                <a:stCxn id="79" idx="3"/>
                <a:endCxn id="79" idx="1"/>
              </p:cNvCxnSpPr>
              <p:nvPr/>
            </p:nvCxnSpPr>
            <p:spPr>
              <a:xfrm rot="16200000" flipH="1">
                <a:off x="1572399" y="4036223"/>
                <a:ext cx="927106" cy="1588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528" name="ZoneTexte 90"/>
              <p:cNvSpPr txBox="1">
                <a:spLocks noChangeArrowheads="1"/>
              </p:cNvSpPr>
              <p:nvPr/>
            </p:nvSpPr>
            <p:spPr bwMode="auto">
              <a:xfrm>
                <a:off x="2071670" y="3857628"/>
                <a:ext cx="42862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b="1">
                    <a:solidFill>
                      <a:schemeClr val="tx1"/>
                    </a:solidFill>
                    <a:latin typeface="Arial" charset="0"/>
                  </a:rPr>
                  <a:t>H</a:t>
                </a:r>
              </a:p>
            </p:txBody>
          </p:sp>
        </p:grpSp>
        <p:sp>
          <p:nvSpPr>
            <p:cNvPr id="114" name="Titre 1"/>
            <p:cNvSpPr txBox="1">
              <a:spLocks/>
            </p:cNvSpPr>
            <p:nvPr/>
          </p:nvSpPr>
          <p:spPr>
            <a:xfrm>
              <a:off x="857224" y="1142984"/>
              <a:ext cx="2000264" cy="50006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marL="457200"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u="sng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Stabilité statique</a:t>
              </a:r>
            </a:p>
          </p:txBody>
        </p:sp>
        <p:sp>
          <p:nvSpPr>
            <p:cNvPr id="116" name="Titre 1"/>
            <p:cNvSpPr txBox="1">
              <a:spLocks/>
            </p:cNvSpPr>
            <p:nvPr/>
          </p:nvSpPr>
          <p:spPr>
            <a:xfrm>
              <a:off x="500034" y="1785926"/>
              <a:ext cx="3000396" cy="1000132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marL="457200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Système clos</a:t>
              </a:r>
            </a:p>
            <a:p>
              <a:pPr marL="457200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Pas de perturbation</a:t>
              </a:r>
            </a:p>
            <a:p>
              <a:pPr marL="457200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Système non biologique</a:t>
              </a:r>
            </a:p>
          </p:txBody>
        </p:sp>
      </p:grpSp>
      <p:grpSp>
        <p:nvGrpSpPr>
          <p:cNvPr id="37" name="Groupe 36"/>
          <p:cNvGrpSpPr>
            <a:grpSpLocks/>
          </p:cNvGrpSpPr>
          <p:nvPr/>
        </p:nvGrpSpPr>
        <p:grpSpPr bwMode="auto">
          <a:xfrm>
            <a:off x="428625" y="3713163"/>
            <a:ext cx="7715250" cy="2859087"/>
            <a:chOff x="428596" y="3713164"/>
            <a:chExt cx="7715304" cy="2859108"/>
          </a:xfrm>
        </p:grpSpPr>
        <p:grpSp>
          <p:nvGrpSpPr>
            <p:cNvPr id="20489" name="Groupe 33"/>
            <p:cNvGrpSpPr>
              <a:grpSpLocks/>
            </p:cNvGrpSpPr>
            <p:nvPr/>
          </p:nvGrpSpPr>
          <p:grpSpPr bwMode="auto">
            <a:xfrm>
              <a:off x="4178297" y="3713164"/>
              <a:ext cx="3965603" cy="2144728"/>
              <a:chOff x="4178297" y="3357562"/>
              <a:chExt cx="3965603" cy="2144728"/>
            </a:xfrm>
          </p:grpSpPr>
          <p:sp>
            <p:nvSpPr>
              <p:cNvPr id="66" name="Forme en L 65"/>
              <p:cNvSpPr/>
              <p:nvPr/>
            </p:nvSpPr>
            <p:spPr>
              <a:xfrm>
                <a:off x="4394199" y="4572008"/>
                <a:ext cx="3357587" cy="928695"/>
              </a:xfrm>
              <a:prstGeom prst="corner">
                <a:avLst>
                  <a:gd name="adj1" fmla="val 16897"/>
                  <a:gd name="adj2" fmla="val 268806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cxnSp>
            <p:nvCxnSpPr>
              <p:cNvPr id="63" name="Connecteur droit 62"/>
              <p:cNvCxnSpPr/>
              <p:nvPr/>
            </p:nvCxnSpPr>
            <p:spPr>
              <a:xfrm rot="5400000">
                <a:off x="3608380" y="4714885"/>
                <a:ext cx="1571637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necteur droit 67"/>
              <p:cNvCxnSpPr/>
              <p:nvPr/>
            </p:nvCxnSpPr>
            <p:spPr>
              <a:xfrm rot="5400000">
                <a:off x="6180149" y="4643447"/>
                <a:ext cx="142876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necteur droit 71"/>
              <p:cNvCxnSpPr/>
              <p:nvPr/>
            </p:nvCxnSpPr>
            <p:spPr>
              <a:xfrm rot="10800000">
                <a:off x="4394199" y="5500703"/>
                <a:ext cx="3357587" cy="15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Connecteur droit 75"/>
              <p:cNvCxnSpPr/>
              <p:nvPr/>
            </p:nvCxnSpPr>
            <p:spPr>
              <a:xfrm rot="10800000">
                <a:off x="6894529" y="5357827"/>
                <a:ext cx="857256" cy="15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Connecteur droit avec flèche 91"/>
              <p:cNvCxnSpPr/>
              <p:nvPr/>
            </p:nvCxnSpPr>
            <p:spPr>
              <a:xfrm rot="16200000" flipH="1">
                <a:off x="5216529" y="5035562"/>
                <a:ext cx="928695" cy="1588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505" name="ZoneTexte 92"/>
              <p:cNvSpPr txBox="1">
                <a:spLocks noChangeArrowheads="1"/>
              </p:cNvSpPr>
              <p:nvPr/>
            </p:nvSpPr>
            <p:spPr bwMode="auto">
              <a:xfrm>
                <a:off x="5679289" y="4845618"/>
                <a:ext cx="42862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b="1">
                    <a:solidFill>
                      <a:schemeClr val="tx1"/>
                    </a:solidFill>
                    <a:latin typeface="Arial" charset="0"/>
                  </a:rPr>
                  <a:t>H</a:t>
                </a:r>
              </a:p>
            </p:txBody>
          </p:sp>
          <p:grpSp>
            <p:nvGrpSpPr>
              <p:cNvPr id="20506" name="Groupe 32"/>
              <p:cNvGrpSpPr>
                <a:grpSpLocks/>
              </p:cNvGrpSpPr>
              <p:nvPr/>
            </p:nvGrpSpPr>
            <p:grpSpPr bwMode="auto">
              <a:xfrm>
                <a:off x="4178297" y="3357562"/>
                <a:ext cx="858050" cy="642942"/>
                <a:chOff x="4178297" y="3357562"/>
                <a:chExt cx="858050" cy="642942"/>
              </a:xfrm>
            </p:grpSpPr>
            <p:sp>
              <p:nvSpPr>
                <p:cNvPr id="105" name="Forme en L 104"/>
                <p:cNvSpPr/>
                <p:nvPr/>
              </p:nvSpPr>
              <p:spPr>
                <a:xfrm rot="16200000" flipH="1">
                  <a:off x="4288630" y="3247229"/>
                  <a:ext cx="641355" cy="862019"/>
                </a:xfrm>
                <a:prstGeom prst="corner">
                  <a:avLst>
                    <a:gd name="adj1" fmla="val 19354"/>
                    <a:gd name="adj2" fmla="val 16228"/>
                  </a:avLst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fr-FR"/>
                </a:p>
              </p:txBody>
            </p:sp>
            <p:cxnSp>
              <p:nvCxnSpPr>
                <p:cNvPr id="95" name="Connecteur droit 94"/>
                <p:cNvCxnSpPr/>
                <p:nvPr/>
              </p:nvCxnSpPr>
              <p:spPr>
                <a:xfrm rot="5400000">
                  <a:off x="4714875" y="3678239"/>
                  <a:ext cx="642942" cy="1588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Connecteur droit 97"/>
                <p:cNvCxnSpPr/>
                <p:nvPr/>
              </p:nvCxnSpPr>
              <p:spPr>
                <a:xfrm rot="5400000">
                  <a:off x="4629151" y="3736977"/>
                  <a:ext cx="525466" cy="158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Connecteur droit 99"/>
                <p:cNvCxnSpPr/>
                <p:nvPr/>
              </p:nvCxnSpPr>
              <p:spPr>
                <a:xfrm rot="10800000">
                  <a:off x="4178297" y="3357562"/>
                  <a:ext cx="857256" cy="1587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Connecteur droit 102"/>
                <p:cNvCxnSpPr/>
                <p:nvPr/>
              </p:nvCxnSpPr>
              <p:spPr>
                <a:xfrm rot="10800000" flipV="1">
                  <a:off x="4178297" y="3473450"/>
                  <a:ext cx="714380" cy="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507" name="ZoneTexte 108"/>
              <p:cNvSpPr txBox="1">
                <a:spLocks noChangeArrowheads="1"/>
              </p:cNvSpPr>
              <p:nvPr/>
            </p:nvSpPr>
            <p:spPr bwMode="auto">
              <a:xfrm>
                <a:off x="5107785" y="3786190"/>
                <a:ext cx="42862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b="1">
                    <a:solidFill>
                      <a:schemeClr val="tx1"/>
                    </a:solidFill>
                    <a:latin typeface="Arial" charset="0"/>
                  </a:rPr>
                  <a:t>E</a:t>
                </a:r>
              </a:p>
            </p:txBody>
          </p:sp>
          <p:sp>
            <p:nvSpPr>
              <p:cNvPr id="20508" name="ZoneTexte 109"/>
              <p:cNvSpPr txBox="1">
                <a:spLocks noChangeArrowheads="1"/>
              </p:cNvSpPr>
              <p:nvPr/>
            </p:nvSpPr>
            <p:spPr bwMode="auto">
              <a:xfrm>
                <a:off x="7322363" y="4929198"/>
                <a:ext cx="42862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b="1">
                    <a:solidFill>
                      <a:schemeClr val="tx1"/>
                    </a:solidFill>
                    <a:latin typeface="Arial" charset="0"/>
                  </a:rPr>
                  <a:t>S</a:t>
                </a:r>
              </a:p>
            </p:txBody>
          </p:sp>
          <p:sp>
            <p:nvSpPr>
              <p:cNvPr id="111" name="Flèche vers le bas 110"/>
              <p:cNvSpPr/>
              <p:nvPr/>
            </p:nvSpPr>
            <p:spPr>
              <a:xfrm>
                <a:off x="4894265" y="4143380"/>
                <a:ext cx="142876" cy="214315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112" name="Flèche vers le bas 111"/>
              <p:cNvSpPr/>
              <p:nvPr/>
            </p:nvSpPr>
            <p:spPr>
              <a:xfrm rot="16200000">
                <a:off x="7947843" y="5304646"/>
                <a:ext cx="142876" cy="249239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</p:grpSp>
        <p:sp>
          <p:nvSpPr>
            <p:cNvPr id="115" name="Titre 1"/>
            <p:cNvSpPr txBox="1">
              <a:spLocks/>
            </p:cNvSpPr>
            <p:nvPr/>
          </p:nvSpPr>
          <p:spPr>
            <a:xfrm>
              <a:off x="642910" y="3927478"/>
              <a:ext cx="2500330" cy="50006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marL="457200"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u="sng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Stabilité dynamique</a:t>
              </a:r>
            </a:p>
          </p:txBody>
        </p:sp>
        <p:sp>
          <p:nvSpPr>
            <p:cNvPr id="117" name="Titre 1"/>
            <p:cNvSpPr txBox="1">
              <a:spLocks/>
            </p:cNvSpPr>
            <p:nvPr/>
          </p:nvSpPr>
          <p:spPr>
            <a:xfrm>
              <a:off x="428596" y="4570420"/>
              <a:ext cx="2571768" cy="1000132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marL="457200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Système ouvert</a:t>
              </a:r>
            </a:p>
            <a:p>
              <a:pPr marL="457200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Perturbation</a:t>
              </a:r>
            </a:p>
            <a:p>
              <a:pPr marL="457200"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2"/>
                  </a:solidFill>
                  <a:latin typeface="Maiandra GD" pitchFamily="34" charset="0"/>
                  <a:ea typeface="+mj-ea"/>
                  <a:cs typeface="+mj-cs"/>
                </a:rPr>
                <a:t>Système biologique</a:t>
              </a:r>
            </a:p>
          </p:txBody>
        </p:sp>
        <p:sp>
          <p:nvSpPr>
            <p:cNvPr id="118" name="Titre 1"/>
            <p:cNvSpPr txBox="1">
              <a:spLocks/>
            </p:cNvSpPr>
            <p:nvPr/>
          </p:nvSpPr>
          <p:spPr>
            <a:xfrm>
              <a:off x="1285852" y="6072206"/>
              <a:ext cx="5786478" cy="50006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marL="457200"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solidFill>
                    <a:schemeClr val="tx1"/>
                  </a:solidFill>
                  <a:latin typeface="Maiandra GD" pitchFamily="34" charset="0"/>
                  <a:ea typeface="+mj-ea"/>
                  <a:cs typeface="+mj-cs"/>
                </a:rPr>
                <a:t>H dépend de E, S dépend de H et H dépend de S</a:t>
              </a:r>
            </a:p>
          </p:txBody>
        </p:sp>
      </p:grpSp>
      <p:sp>
        <p:nvSpPr>
          <p:cNvPr id="35" name="Titre 1"/>
          <p:cNvSpPr txBox="1">
            <a:spLocks/>
          </p:cNvSpPr>
          <p:nvPr/>
        </p:nvSpPr>
        <p:spPr>
          <a:xfrm>
            <a:off x="428596" y="285728"/>
            <a:ext cx="6858048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sng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1.1. Principes de fonctionnement d’une régulation</a:t>
            </a:r>
          </a:p>
        </p:txBody>
      </p:sp>
      <p:sp>
        <p:nvSpPr>
          <p:cNvPr id="20486" name="Line 47"/>
          <p:cNvSpPr>
            <a:spLocks noChangeShapeType="1"/>
          </p:cNvSpPr>
          <p:nvPr/>
        </p:nvSpPr>
        <p:spPr bwMode="auto">
          <a:xfrm>
            <a:off x="4140200" y="1268413"/>
            <a:ext cx="2879725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fr-FR"/>
          </a:p>
        </p:txBody>
      </p:sp>
      <p:sp>
        <p:nvSpPr>
          <p:cNvPr id="20487" name="Line 50"/>
          <p:cNvSpPr>
            <a:spLocks noChangeShapeType="1"/>
          </p:cNvSpPr>
          <p:nvPr/>
        </p:nvSpPr>
        <p:spPr bwMode="auto">
          <a:xfrm flipV="1">
            <a:off x="4140200" y="1268413"/>
            <a:ext cx="0" cy="2159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fr-FR"/>
          </a:p>
        </p:txBody>
      </p:sp>
      <p:sp>
        <p:nvSpPr>
          <p:cNvPr id="20488" name="Line 51"/>
          <p:cNvSpPr>
            <a:spLocks noChangeShapeType="1"/>
          </p:cNvSpPr>
          <p:nvPr/>
        </p:nvSpPr>
        <p:spPr bwMode="auto">
          <a:xfrm flipV="1">
            <a:off x="7019925" y="1268413"/>
            <a:ext cx="0" cy="2159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57224" y="142852"/>
            <a:ext cx="7715304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Voie de l’aldostérone</a:t>
            </a:r>
            <a:endParaRPr lang="fr-FR" sz="20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grpSp>
        <p:nvGrpSpPr>
          <p:cNvPr id="67588" name="Groupe 41"/>
          <p:cNvGrpSpPr>
            <a:grpSpLocks/>
          </p:cNvGrpSpPr>
          <p:nvPr/>
        </p:nvGrpSpPr>
        <p:grpSpPr bwMode="auto">
          <a:xfrm>
            <a:off x="4572000" y="1000125"/>
            <a:ext cx="4214813" cy="3357563"/>
            <a:chOff x="4643438" y="642918"/>
            <a:chExt cx="4214842" cy="3357586"/>
          </a:xfrm>
        </p:grpSpPr>
        <p:grpSp>
          <p:nvGrpSpPr>
            <p:cNvPr id="67616" name="Groupe 21"/>
            <p:cNvGrpSpPr>
              <a:grpSpLocks/>
            </p:cNvGrpSpPr>
            <p:nvPr/>
          </p:nvGrpSpPr>
          <p:grpSpPr bwMode="auto">
            <a:xfrm>
              <a:off x="4857752" y="642918"/>
              <a:ext cx="1143008" cy="571504"/>
              <a:chOff x="2428860" y="857232"/>
              <a:chExt cx="1143008" cy="571504"/>
            </a:xfrm>
          </p:grpSpPr>
          <p:sp>
            <p:nvSpPr>
              <p:cNvPr id="6" name="Organigramme : Opération manuelle 5"/>
              <p:cNvSpPr/>
              <p:nvPr/>
            </p:nvSpPr>
            <p:spPr>
              <a:xfrm>
                <a:off x="2428860" y="857232"/>
                <a:ext cx="1143008" cy="571504"/>
              </a:xfrm>
              <a:prstGeom prst="flowChartManualOperation">
                <a:avLst/>
              </a:prstGeom>
              <a:solidFill>
                <a:srgbClr val="FFFF99"/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7" name="Titre 1"/>
              <p:cNvSpPr txBox="1">
                <a:spLocks/>
              </p:cNvSpPr>
              <p:nvPr/>
            </p:nvSpPr>
            <p:spPr>
              <a:xfrm>
                <a:off x="2643174" y="857232"/>
                <a:ext cx="714380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r">
                  <a:defRPr/>
                </a:pPr>
                <a:r>
                  <a:rPr lang="fr-FR" sz="2400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↓</a:t>
                </a:r>
                <a:r>
                  <a:rPr lang="fr-FR" sz="1600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 </a:t>
                </a: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PAM</a:t>
                </a:r>
              </a:p>
            </p:txBody>
          </p:sp>
        </p:grpSp>
        <p:grpSp>
          <p:nvGrpSpPr>
            <p:cNvPr id="67617" name="Groupe 20"/>
            <p:cNvGrpSpPr>
              <a:grpSpLocks/>
            </p:cNvGrpSpPr>
            <p:nvPr/>
          </p:nvGrpSpPr>
          <p:grpSpPr bwMode="auto">
            <a:xfrm>
              <a:off x="4643438" y="1928802"/>
              <a:ext cx="1857388" cy="571504"/>
              <a:chOff x="2071670" y="2285992"/>
              <a:chExt cx="1857388" cy="571504"/>
            </a:xfrm>
          </p:grpSpPr>
          <p:sp>
            <p:nvSpPr>
              <p:cNvPr id="5" name="Rectangle à coins arrondis 4"/>
              <p:cNvSpPr/>
              <p:nvPr/>
            </p:nvSpPr>
            <p:spPr>
              <a:xfrm>
                <a:off x="2143109" y="2285992"/>
                <a:ext cx="1714512" cy="571504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8" name="Titre 1"/>
              <p:cNvSpPr txBox="1">
                <a:spLocks/>
              </p:cNvSpPr>
              <p:nvPr/>
            </p:nvSpPr>
            <p:spPr>
              <a:xfrm>
                <a:off x="2071670" y="2357430"/>
                <a:ext cx="1857388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r">
                  <a:defRPr/>
                </a:pP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Barorécepteurs</a:t>
                </a:r>
              </a:p>
            </p:txBody>
          </p:sp>
        </p:grpSp>
        <p:sp>
          <p:nvSpPr>
            <p:cNvPr id="9" name="Éclair 8"/>
            <p:cNvSpPr/>
            <p:nvPr/>
          </p:nvSpPr>
          <p:spPr>
            <a:xfrm rot="1788901">
              <a:off x="5238755" y="1287447"/>
              <a:ext cx="428628" cy="500066"/>
            </a:xfrm>
            <a:prstGeom prst="lightningBol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10" name="Forme 9"/>
            <p:cNvCxnSpPr/>
            <p:nvPr/>
          </p:nvCxnSpPr>
          <p:spPr>
            <a:xfrm>
              <a:off x="6500826" y="2214554"/>
              <a:ext cx="1127133" cy="500066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7620" name="Groupe 18"/>
            <p:cNvGrpSpPr>
              <a:grpSpLocks/>
            </p:cNvGrpSpPr>
            <p:nvPr/>
          </p:nvGrpSpPr>
          <p:grpSpPr bwMode="auto">
            <a:xfrm>
              <a:off x="6500826" y="2714620"/>
              <a:ext cx="2357454" cy="1285884"/>
              <a:chOff x="4857752" y="2714620"/>
              <a:chExt cx="2357454" cy="1285884"/>
            </a:xfrm>
          </p:grpSpPr>
          <p:pic>
            <p:nvPicPr>
              <p:cNvPr id="67621" name="Picture 7" descr="C:\Documents and Settings\Pascal SALVETTI\Bureau\Image2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5214942" y="2714620"/>
                <a:ext cx="1538319" cy="9286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3" name="Titre 1"/>
              <p:cNvSpPr txBox="1">
                <a:spLocks/>
              </p:cNvSpPr>
              <p:nvPr/>
            </p:nvSpPr>
            <p:spPr>
              <a:xfrm>
                <a:off x="4857752" y="3643314"/>
                <a:ext cx="2357454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cap="small" dirty="0" err="1">
                    <a:solidFill>
                      <a:schemeClr val="accent6">
                        <a:lumMod val="75000"/>
                      </a:schemeClr>
                    </a:solidFill>
                    <a:latin typeface="Maiandra GD" pitchFamily="34" charset="0"/>
                    <a:cs typeface="Times New Roman"/>
                  </a:rPr>
                  <a:t>medullosurrenales</a:t>
                </a:r>
                <a:endParaRPr lang="fr-FR" cap="small" dirty="0">
                  <a:solidFill>
                    <a:schemeClr val="accent6">
                      <a:lumMod val="75000"/>
                    </a:schemeClr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</p:grpSp>
      <p:grpSp>
        <p:nvGrpSpPr>
          <p:cNvPr id="43" name="Groupe 42"/>
          <p:cNvGrpSpPr>
            <a:grpSpLocks/>
          </p:cNvGrpSpPr>
          <p:nvPr/>
        </p:nvGrpSpPr>
        <p:grpSpPr bwMode="auto">
          <a:xfrm>
            <a:off x="1071563" y="4357688"/>
            <a:ext cx="6572250" cy="1857375"/>
            <a:chOff x="1142976" y="4000504"/>
            <a:chExt cx="6572296" cy="1857388"/>
          </a:xfrm>
        </p:grpSpPr>
        <p:cxnSp>
          <p:nvCxnSpPr>
            <p:cNvPr id="11" name="Forme 10"/>
            <p:cNvCxnSpPr/>
            <p:nvPr/>
          </p:nvCxnSpPr>
          <p:spPr>
            <a:xfrm rot="5400000">
              <a:off x="6355568" y="3574257"/>
              <a:ext cx="898531" cy="1751025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7598" name="Groupe 22"/>
            <p:cNvGrpSpPr>
              <a:grpSpLocks/>
            </p:cNvGrpSpPr>
            <p:nvPr/>
          </p:nvGrpSpPr>
          <p:grpSpPr bwMode="auto">
            <a:xfrm>
              <a:off x="5064135" y="4286256"/>
              <a:ext cx="865187" cy="1571636"/>
              <a:chOff x="2928926" y="4429132"/>
              <a:chExt cx="865187" cy="1571636"/>
            </a:xfrm>
          </p:grpSpPr>
          <p:pic>
            <p:nvPicPr>
              <p:cNvPr id="67612" name="Picture 8" descr="C:\Documents and Settings\Pascal SALVETTI\Bureau\Image3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2928926" y="4429132"/>
                <a:ext cx="865187" cy="1225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5" name="Titre 1"/>
              <p:cNvSpPr txBox="1">
                <a:spLocks/>
              </p:cNvSpPr>
              <p:nvPr/>
            </p:nvSpPr>
            <p:spPr>
              <a:xfrm>
                <a:off x="3071802" y="5643578"/>
                <a:ext cx="642942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cap="small" dirty="0">
                    <a:solidFill>
                      <a:srgbClr val="C00000"/>
                    </a:solidFill>
                    <a:latin typeface="Maiandra GD" pitchFamily="34" charset="0"/>
                    <a:cs typeface="Times New Roman"/>
                  </a:rPr>
                  <a:t>rein</a:t>
                </a:r>
                <a:endParaRPr lang="fr-FR" cap="small" dirty="0">
                  <a:solidFill>
                    <a:srgbClr val="C00000"/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  <p:sp>
          <p:nvSpPr>
            <p:cNvPr id="16" name="Titre 1"/>
            <p:cNvSpPr txBox="1">
              <a:spLocks/>
            </p:cNvSpPr>
            <p:nvPr/>
          </p:nvSpPr>
          <p:spPr>
            <a:xfrm>
              <a:off x="6000760" y="4929198"/>
              <a:ext cx="1714512" cy="357190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solidFill>
                    <a:schemeClr val="tx2"/>
                  </a:solidFill>
                  <a:latin typeface="Maiandra GD"/>
                  <a:cs typeface="Times New Roman"/>
                </a:rPr>
                <a:t>∑ Aldostérone</a:t>
              </a:r>
              <a:endParaRPr lang="fr-FR" dirty="0">
                <a:solidFill>
                  <a:schemeClr val="tx2"/>
                </a:solidFill>
                <a:latin typeface="Maiandra GD" pitchFamily="34" charset="0"/>
                <a:cs typeface="Times New Roman"/>
              </a:endParaRPr>
            </a:p>
          </p:txBody>
        </p:sp>
        <p:grpSp>
          <p:nvGrpSpPr>
            <p:cNvPr id="67602" name="Groupe 33"/>
            <p:cNvGrpSpPr>
              <a:grpSpLocks/>
            </p:cNvGrpSpPr>
            <p:nvPr/>
          </p:nvGrpSpPr>
          <p:grpSpPr bwMode="auto">
            <a:xfrm>
              <a:off x="1142976" y="4572008"/>
              <a:ext cx="2857520" cy="642942"/>
              <a:chOff x="1857356" y="4572008"/>
              <a:chExt cx="2857520" cy="642942"/>
            </a:xfrm>
          </p:grpSpPr>
          <p:sp>
            <p:nvSpPr>
              <p:cNvPr id="33" name="Rectangle à coins arrondis 32"/>
              <p:cNvSpPr/>
              <p:nvPr/>
            </p:nvSpPr>
            <p:spPr>
              <a:xfrm>
                <a:off x="1857356" y="4572008"/>
                <a:ext cx="2857520" cy="642941"/>
              </a:xfrm>
              <a:prstGeom prst="roundRect">
                <a:avLst/>
              </a:prstGeom>
              <a:solidFill>
                <a:srgbClr val="FFFF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grpSp>
            <p:nvGrpSpPr>
              <p:cNvPr id="67605" name="Groupe 30"/>
              <p:cNvGrpSpPr>
                <a:grpSpLocks/>
              </p:cNvGrpSpPr>
              <p:nvPr/>
            </p:nvGrpSpPr>
            <p:grpSpPr bwMode="auto">
              <a:xfrm>
                <a:off x="1928794" y="4572008"/>
                <a:ext cx="2714644" cy="642942"/>
                <a:chOff x="1928794" y="4572008"/>
                <a:chExt cx="2714644" cy="642942"/>
              </a:xfrm>
            </p:grpSpPr>
            <p:sp>
              <p:nvSpPr>
                <p:cNvPr id="28" name="Titre 1"/>
                <p:cNvSpPr txBox="1">
                  <a:spLocks/>
                </p:cNvSpPr>
                <p:nvPr/>
              </p:nvSpPr>
              <p:spPr>
                <a:xfrm>
                  <a:off x="1928794" y="4572008"/>
                  <a:ext cx="2714644" cy="357190"/>
                </a:xfrm>
                <a:prstGeom prst="rect">
                  <a:avLst/>
                </a:prstGeom>
                <a:noFill/>
                <a:effectLst>
                  <a:softEdge rad="317500"/>
                </a:effectLst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lIns="0" tIns="0" rIns="0" bIns="0" anchor="ctr"/>
                <a:lstStyle/>
                <a:p>
                  <a:pPr indent="-457200" algn="r">
                    <a:defRPr/>
                  </a:pPr>
                  <a:r>
                    <a:rPr lang="fr-FR">
                      <a:solidFill>
                        <a:schemeClr val="tx2"/>
                      </a:solidFill>
                      <a:latin typeface="Maiandra GD" pitchFamily="34" charset="0"/>
                      <a:cs typeface="Times New Roman" pitchFamily="18" charset="0"/>
                    </a:rPr>
                    <a:t>Réabsorption des ions Na</a:t>
                  </a:r>
                  <a:r>
                    <a:rPr lang="fr-FR" baseline="30000">
                      <a:solidFill>
                        <a:schemeClr val="tx2"/>
                      </a:solidFill>
                      <a:latin typeface="Maiandra GD" pitchFamily="34" charset="0"/>
                      <a:cs typeface="Times New Roman" pitchFamily="18" charset="0"/>
                    </a:rPr>
                    <a:t>+</a:t>
                  </a:r>
                </a:p>
              </p:txBody>
            </p:sp>
            <p:sp>
              <p:nvSpPr>
                <p:cNvPr id="29" name="Titre 1"/>
                <p:cNvSpPr txBox="1">
                  <a:spLocks/>
                </p:cNvSpPr>
                <p:nvPr/>
              </p:nvSpPr>
              <p:spPr>
                <a:xfrm>
                  <a:off x="1928794" y="4857760"/>
                  <a:ext cx="2714644" cy="357190"/>
                </a:xfrm>
                <a:prstGeom prst="rect">
                  <a:avLst/>
                </a:prstGeom>
                <a:noFill/>
                <a:effectLst>
                  <a:softEdge rad="317500"/>
                </a:effectLst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lIns="0" tIns="0" rIns="0" bIns="0" anchor="ctr"/>
                <a:lstStyle/>
                <a:p>
                  <a:pPr indent="-4572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dirty="0">
                      <a:solidFill>
                        <a:schemeClr val="tx2"/>
                      </a:solidFill>
                      <a:latin typeface="Maiandra GD"/>
                      <a:cs typeface="Times New Roman"/>
                    </a:rPr>
                    <a:t>= réabsorption d’eau</a:t>
                  </a:r>
                  <a:endParaRPr lang="fr-FR" baseline="30000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endParaRPr>
                </a:p>
              </p:txBody>
            </p:sp>
          </p:grpSp>
        </p:grpSp>
        <p:cxnSp>
          <p:nvCxnSpPr>
            <p:cNvPr id="36" name="Forme 35"/>
            <p:cNvCxnSpPr>
              <a:stCxn id="14" idx="1"/>
              <a:endCxn id="33" idx="3"/>
            </p:cNvCxnSpPr>
            <p:nvPr/>
          </p:nvCxnSpPr>
          <p:spPr>
            <a:xfrm rot="10800000">
              <a:off x="4000496" y="4894272"/>
              <a:ext cx="1063632" cy="4763"/>
            </a:xfrm>
            <a:prstGeom prst="bentConnector3">
              <a:avLst>
                <a:gd name="adj1" fmla="val 50000"/>
              </a:avLst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e 43"/>
          <p:cNvGrpSpPr>
            <a:grpSpLocks/>
          </p:cNvGrpSpPr>
          <p:nvPr/>
        </p:nvGrpSpPr>
        <p:grpSpPr bwMode="auto">
          <a:xfrm>
            <a:off x="928688" y="3357563"/>
            <a:ext cx="2714625" cy="2286000"/>
            <a:chOff x="1000100" y="3000372"/>
            <a:chExt cx="2714644" cy="2286016"/>
          </a:xfrm>
        </p:grpSpPr>
        <p:grpSp>
          <p:nvGrpSpPr>
            <p:cNvPr id="67591" name="Groupe 34"/>
            <p:cNvGrpSpPr>
              <a:grpSpLocks/>
            </p:cNvGrpSpPr>
            <p:nvPr/>
          </p:nvGrpSpPr>
          <p:grpSpPr bwMode="auto">
            <a:xfrm>
              <a:off x="1000100" y="3000372"/>
              <a:ext cx="2714644" cy="428628"/>
              <a:chOff x="1928794" y="5572140"/>
              <a:chExt cx="2714644" cy="428628"/>
            </a:xfrm>
          </p:grpSpPr>
          <p:sp>
            <p:nvSpPr>
              <p:cNvPr id="32" name="Rectangle à coins arrondis 31"/>
              <p:cNvSpPr/>
              <p:nvPr/>
            </p:nvSpPr>
            <p:spPr>
              <a:xfrm>
                <a:off x="2214546" y="5572140"/>
                <a:ext cx="2214577" cy="428628"/>
              </a:xfrm>
              <a:prstGeom prst="roundRect">
                <a:avLst/>
              </a:prstGeom>
              <a:solidFill>
                <a:srgbClr val="FFFF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30" name="Titre 1"/>
              <p:cNvSpPr txBox="1">
                <a:spLocks/>
              </p:cNvSpPr>
              <p:nvPr/>
            </p:nvSpPr>
            <p:spPr>
              <a:xfrm>
                <a:off x="1928794" y="5572140"/>
                <a:ext cx="2714644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algn="r">
                  <a:defRPr/>
                </a:pPr>
                <a:r>
                  <a:rPr lang="fr-FR" sz="2400">
                    <a:solidFill>
                      <a:schemeClr val="tx2"/>
                    </a:solidFill>
                    <a:latin typeface="Times New Roman" pitchFamily="18" charset="0"/>
                    <a:cs typeface="Times New Roman" pitchFamily="18" charset="0"/>
                  </a:rPr>
                  <a:t>↑</a:t>
                </a: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 volémie = </a:t>
                </a:r>
                <a:r>
                  <a:rPr lang="fr-FR" sz="2400">
                    <a:solidFill>
                      <a:schemeClr val="tx2"/>
                    </a:solidFill>
                    <a:latin typeface="Times New Roman" pitchFamily="18" charset="0"/>
                    <a:cs typeface="Times New Roman" pitchFamily="18" charset="0"/>
                  </a:rPr>
                  <a:t>↑</a:t>
                </a:r>
                <a:r>
                  <a:rPr lang="fr-FR">
                    <a:solidFill>
                      <a:schemeClr val="tx2"/>
                    </a:solidFill>
                    <a:latin typeface="Maiandra GD" pitchFamily="34" charset="0"/>
                    <a:cs typeface="Times New Roman" pitchFamily="18" charset="0"/>
                  </a:rPr>
                  <a:t> PAM</a:t>
                </a:r>
                <a:endParaRPr lang="fr-FR" baseline="30000">
                  <a:solidFill>
                    <a:schemeClr val="tx2"/>
                  </a:solidFill>
                  <a:latin typeface="Maiandra GD" pitchFamily="34" charset="0"/>
                  <a:cs typeface="Times New Roman" pitchFamily="18" charset="0"/>
                </a:endParaRPr>
              </a:p>
            </p:txBody>
          </p:sp>
        </p:grpSp>
        <p:cxnSp>
          <p:nvCxnSpPr>
            <p:cNvPr id="39" name="Forme 35"/>
            <p:cNvCxnSpPr>
              <a:stCxn id="0" idx="2"/>
              <a:endCxn id="0" idx="0"/>
            </p:cNvCxnSpPr>
            <p:nvPr/>
          </p:nvCxnSpPr>
          <p:spPr>
            <a:xfrm rot="5400000" flipH="1">
              <a:off x="1321571" y="4036222"/>
              <a:ext cx="2286016" cy="214315"/>
            </a:xfrm>
            <a:prstGeom prst="bentConnector5">
              <a:avLst>
                <a:gd name="adj1" fmla="val -10000"/>
                <a:gd name="adj2" fmla="val 839999"/>
                <a:gd name="adj3" fmla="val 110000"/>
              </a:avLst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57224" y="142852"/>
            <a:ext cx="7715304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Voie de l’ANF = facteur atrial </a:t>
            </a:r>
            <a:r>
              <a:rPr lang="fr-FR" sz="2000" u="dash" dirty="0" err="1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natriurétique</a:t>
            </a:r>
            <a:endParaRPr lang="fr-FR" sz="20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grpSp>
        <p:nvGrpSpPr>
          <p:cNvPr id="68612" name="Groupe 39"/>
          <p:cNvGrpSpPr>
            <a:grpSpLocks/>
          </p:cNvGrpSpPr>
          <p:nvPr/>
        </p:nvGrpSpPr>
        <p:grpSpPr bwMode="auto">
          <a:xfrm>
            <a:off x="857250" y="857250"/>
            <a:ext cx="3232150" cy="3000375"/>
            <a:chOff x="857224" y="1000108"/>
            <a:chExt cx="3231468" cy="3000396"/>
          </a:xfrm>
        </p:grpSpPr>
        <p:grpSp>
          <p:nvGrpSpPr>
            <p:cNvPr id="68650" name="Groupe 4"/>
            <p:cNvGrpSpPr>
              <a:grpSpLocks/>
            </p:cNvGrpSpPr>
            <p:nvPr/>
          </p:nvGrpSpPr>
          <p:grpSpPr bwMode="auto">
            <a:xfrm>
              <a:off x="857224" y="1000108"/>
              <a:ext cx="3071834" cy="500066"/>
              <a:chOff x="3643306" y="857232"/>
              <a:chExt cx="3071834" cy="500066"/>
            </a:xfrm>
          </p:grpSpPr>
          <p:sp>
            <p:nvSpPr>
              <p:cNvPr id="3" name="Rectangle à coins arrondis 2"/>
              <p:cNvSpPr/>
              <p:nvPr/>
            </p:nvSpPr>
            <p:spPr>
              <a:xfrm>
                <a:off x="4000419" y="857232"/>
                <a:ext cx="2428363" cy="500066"/>
              </a:xfrm>
              <a:prstGeom prst="roundRect">
                <a:avLst/>
              </a:prstGeom>
              <a:solidFill>
                <a:srgbClr val="FFFF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4" name="Titre 1"/>
              <p:cNvSpPr txBox="1">
                <a:spLocks/>
              </p:cNvSpPr>
              <p:nvPr/>
            </p:nvSpPr>
            <p:spPr>
              <a:xfrm>
                <a:off x="3643306" y="857232"/>
                <a:ext cx="3071834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400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↑</a:t>
                </a:r>
                <a:r>
                  <a:rPr lang="fr-FR" sz="1600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 </a:t>
                </a:r>
                <a:r>
                  <a:rPr lang="fr-FR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volémie = </a:t>
                </a:r>
                <a:r>
                  <a:rPr lang="fr-FR" sz="2400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↑</a:t>
                </a:r>
                <a:r>
                  <a:rPr lang="fr-FR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 PAM</a:t>
                </a:r>
              </a:p>
            </p:txBody>
          </p:sp>
        </p:grpSp>
        <p:sp>
          <p:nvSpPr>
            <p:cNvPr id="6" name="Éclair 5"/>
            <p:cNvSpPr/>
            <p:nvPr/>
          </p:nvSpPr>
          <p:spPr>
            <a:xfrm rot="1753448">
              <a:off x="1980937" y="1649401"/>
              <a:ext cx="484086" cy="633416"/>
            </a:xfrm>
            <a:prstGeom prst="lightningBol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7" name="Titre 1"/>
            <p:cNvSpPr txBox="1">
              <a:spLocks/>
            </p:cNvSpPr>
            <p:nvPr/>
          </p:nvSpPr>
          <p:spPr>
            <a:xfrm>
              <a:off x="2445618" y="1714488"/>
              <a:ext cx="1643074" cy="500066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algn="l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600" i="1" dirty="0">
                  <a:solidFill>
                    <a:schemeClr val="tx1"/>
                  </a:solidFill>
                  <a:latin typeface="Maiandra GD"/>
                  <a:cs typeface="Times New Roman"/>
                </a:rPr>
                <a:t>Volorécepteurs auriculaires</a:t>
              </a:r>
              <a:endParaRPr lang="fr-FR" sz="1600" i="1" dirty="0">
                <a:solidFill>
                  <a:schemeClr val="tx1"/>
                </a:solidFill>
                <a:latin typeface="Maiandra GD" pitchFamily="34" charset="0"/>
                <a:cs typeface="Times New Roman"/>
              </a:endParaRPr>
            </a:p>
          </p:txBody>
        </p:sp>
        <p:grpSp>
          <p:nvGrpSpPr>
            <p:cNvPr id="68655" name="Groupe 9"/>
            <p:cNvGrpSpPr>
              <a:grpSpLocks/>
            </p:cNvGrpSpPr>
            <p:nvPr/>
          </p:nvGrpSpPr>
          <p:grpSpPr bwMode="auto">
            <a:xfrm>
              <a:off x="857224" y="2331280"/>
              <a:ext cx="2214578" cy="1669224"/>
              <a:chOff x="3143240" y="2214554"/>
              <a:chExt cx="2214578" cy="1669224"/>
            </a:xfrm>
          </p:grpSpPr>
          <p:pic>
            <p:nvPicPr>
              <p:cNvPr id="68656" name="Picture 5" descr="C:\Documents and Settings\Pascal SALVETTI\Bureau\Image1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4071934" y="2214554"/>
                <a:ext cx="1285884" cy="166922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9" name="Titre 1"/>
              <p:cNvSpPr txBox="1">
                <a:spLocks/>
              </p:cNvSpPr>
              <p:nvPr/>
            </p:nvSpPr>
            <p:spPr>
              <a:xfrm>
                <a:off x="3143240" y="2883646"/>
                <a:ext cx="785818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000" cap="small" dirty="0">
                    <a:solidFill>
                      <a:srgbClr val="C00000"/>
                    </a:solidFill>
                    <a:latin typeface="Maiandra GD" pitchFamily="34" charset="0"/>
                    <a:cs typeface="Times New Roman"/>
                  </a:rPr>
                  <a:t>cœur</a:t>
                </a:r>
                <a:endParaRPr lang="fr-FR" cap="small" dirty="0">
                  <a:solidFill>
                    <a:srgbClr val="C00000"/>
                  </a:solidFill>
                  <a:latin typeface="Maiandra GD" pitchFamily="34" charset="0"/>
                  <a:cs typeface="Times New Roman"/>
                </a:endParaRPr>
              </a:p>
            </p:txBody>
          </p:sp>
        </p:grpSp>
      </p:grpSp>
      <p:grpSp>
        <p:nvGrpSpPr>
          <p:cNvPr id="42" name="Groupe 41"/>
          <p:cNvGrpSpPr>
            <a:grpSpLocks/>
          </p:cNvGrpSpPr>
          <p:nvPr/>
        </p:nvGrpSpPr>
        <p:grpSpPr bwMode="auto">
          <a:xfrm>
            <a:off x="5000625" y="4572000"/>
            <a:ext cx="2571750" cy="1785938"/>
            <a:chOff x="5000628" y="4714884"/>
            <a:chExt cx="2571768" cy="1785950"/>
          </a:xfrm>
        </p:grpSpPr>
        <p:grpSp>
          <p:nvGrpSpPr>
            <p:cNvPr id="68643" name="Groupe 29"/>
            <p:cNvGrpSpPr>
              <a:grpSpLocks/>
            </p:cNvGrpSpPr>
            <p:nvPr/>
          </p:nvGrpSpPr>
          <p:grpSpPr bwMode="auto">
            <a:xfrm>
              <a:off x="6572264" y="5572140"/>
              <a:ext cx="1000132" cy="500066"/>
              <a:chOff x="4000496" y="857232"/>
              <a:chExt cx="2428892" cy="500066"/>
            </a:xfrm>
          </p:grpSpPr>
          <p:sp>
            <p:nvSpPr>
              <p:cNvPr id="31" name="Rectangle à coins arrondis 30"/>
              <p:cNvSpPr/>
              <p:nvPr/>
            </p:nvSpPr>
            <p:spPr>
              <a:xfrm>
                <a:off x="4000496" y="857232"/>
                <a:ext cx="2428892" cy="500066"/>
              </a:xfrm>
              <a:prstGeom prst="roundRect">
                <a:avLst/>
              </a:prstGeom>
              <a:solidFill>
                <a:srgbClr val="FFFF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32" name="Titre 1"/>
              <p:cNvSpPr txBox="1">
                <a:spLocks/>
              </p:cNvSpPr>
              <p:nvPr/>
            </p:nvSpPr>
            <p:spPr>
              <a:xfrm>
                <a:off x="4152302" y="857232"/>
                <a:ext cx="2125281" cy="428628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2400" dirty="0">
                    <a:solidFill>
                      <a:schemeClr val="tx2"/>
                    </a:solidFill>
                    <a:latin typeface="Times New Roman"/>
                    <a:cs typeface="Times New Roman"/>
                  </a:rPr>
                  <a:t>↓</a:t>
                </a:r>
                <a:r>
                  <a:rPr lang="fr-FR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rPr>
                  <a:t> PAM</a:t>
                </a:r>
              </a:p>
            </p:txBody>
          </p:sp>
        </p:grpSp>
        <p:cxnSp>
          <p:nvCxnSpPr>
            <p:cNvPr id="33" name="Connecteur droit avec flèche 32"/>
            <p:cNvCxnSpPr/>
            <p:nvPr/>
          </p:nvCxnSpPr>
          <p:spPr>
            <a:xfrm rot="5400000">
              <a:off x="6713552" y="5072074"/>
              <a:ext cx="715968" cy="1588"/>
            </a:xfrm>
            <a:prstGeom prst="straightConnector1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droit avec flèche 36"/>
            <p:cNvCxnSpPr/>
            <p:nvPr/>
          </p:nvCxnSpPr>
          <p:spPr>
            <a:xfrm flipV="1">
              <a:off x="5000628" y="6072206"/>
              <a:ext cx="1428760" cy="428628"/>
            </a:xfrm>
            <a:prstGeom prst="straightConnector1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e 43"/>
          <p:cNvGrpSpPr>
            <a:grpSpLocks/>
          </p:cNvGrpSpPr>
          <p:nvPr/>
        </p:nvGrpSpPr>
        <p:grpSpPr bwMode="auto">
          <a:xfrm>
            <a:off x="2214563" y="2214563"/>
            <a:ext cx="6215062" cy="4357687"/>
            <a:chOff x="2214546" y="2357430"/>
            <a:chExt cx="6215106" cy="4357718"/>
          </a:xfrm>
        </p:grpSpPr>
        <p:grpSp>
          <p:nvGrpSpPr>
            <p:cNvPr id="68615" name="Groupe 40"/>
            <p:cNvGrpSpPr>
              <a:grpSpLocks/>
            </p:cNvGrpSpPr>
            <p:nvPr/>
          </p:nvGrpSpPr>
          <p:grpSpPr bwMode="auto">
            <a:xfrm>
              <a:off x="2214546" y="2357430"/>
              <a:ext cx="6215106" cy="4357718"/>
              <a:chOff x="2214546" y="2357430"/>
              <a:chExt cx="6215106" cy="4357718"/>
            </a:xfrm>
          </p:grpSpPr>
          <p:sp>
            <p:nvSpPr>
              <p:cNvPr id="11" name="Titre 1"/>
              <p:cNvSpPr txBox="1">
                <a:spLocks/>
              </p:cNvSpPr>
              <p:nvPr/>
            </p:nvSpPr>
            <p:spPr>
              <a:xfrm>
                <a:off x="4143372" y="2928934"/>
                <a:ext cx="1000132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dirty="0">
                    <a:solidFill>
                      <a:schemeClr val="tx2"/>
                    </a:solidFill>
                    <a:latin typeface="Maiandra GD"/>
                    <a:cs typeface="Times New Roman"/>
                  </a:rPr>
                  <a:t>∑ ANF</a:t>
                </a:r>
                <a:endParaRPr lang="fr-FR" dirty="0">
                  <a:solidFill>
                    <a:schemeClr val="tx2"/>
                  </a:solidFill>
                  <a:latin typeface="Maiandra GD" pitchFamily="34" charset="0"/>
                  <a:cs typeface="Times New Roman"/>
                </a:endParaRPr>
              </a:p>
            </p:txBody>
          </p:sp>
          <p:cxnSp>
            <p:nvCxnSpPr>
              <p:cNvPr id="12" name="Connecteur droit avec flèche 11"/>
              <p:cNvCxnSpPr/>
              <p:nvPr/>
            </p:nvCxnSpPr>
            <p:spPr>
              <a:xfrm>
                <a:off x="3428992" y="3357562"/>
                <a:ext cx="2571768" cy="1587"/>
              </a:xfrm>
              <a:prstGeom prst="straightConnector1">
                <a:avLst/>
              </a:prstGeom>
              <a:ln w="25400">
                <a:solidFill>
                  <a:schemeClr val="tx2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8623" name="Groupe 16"/>
              <p:cNvGrpSpPr>
                <a:grpSpLocks/>
              </p:cNvGrpSpPr>
              <p:nvPr/>
            </p:nvGrpSpPr>
            <p:grpSpPr bwMode="auto">
              <a:xfrm>
                <a:off x="6492895" y="2357430"/>
                <a:ext cx="865187" cy="1582740"/>
                <a:chOff x="6072198" y="2357430"/>
                <a:chExt cx="865187" cy="1582740"/>
              </a:xfrm>
            </p:grpSpPr>
            <p:pic>
              <p:nvPicPr>
                <p:cNvPr id="68639" name="Picture 8" descr="C:\Documents and Settings\Pascal SALVETTI\Bureau\Image3.png"/>
                <p:cNvPicPr>
                  <a:picLocks noChangeAspect="1" noChangeArrowheads="1"/>
                </p:cNvPicPr>
                <p:nvPr/>
              </p:nvPicPr>
              <p:blipFill>
                <a:blip r:embed="rId3" cstate="print"/>
                <a:srcRect/>
                <a:stretch>
                  <a:fillRect/>
                </a:stretch>
              </p:blipFill>
              <p:spPr bwMode="auto">
                <a:xfrm>
                  <a:off x="6072198" y="2714620"/>
                  <a:ext cx="865187" cy="122555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14" name="Titre 1"/>
                <p:cNvSpPr txBox="1">
                  <a:spLocks/>
                </p:cNvSpPr>
                <p:nvPr/>
              </p:nvSpPr>
              <p:spPr>
                <a:xfrm>
                  <a:off x="6143636" y="2357430"/>
                  <a:ext cx="642942" cy="357190"/>
                </a:xfrm>
                <a:prstGeom prst="rect">
                  <a:avLst/>
                </a:prstGeom>
                <a:noFill/>
                <a:effectLst>
                  <a:softEdge rad="317500"/>
                </a:effectLst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lIns="0" tIns="0" rIns="0" bIns="0" anchor="ctr"/>
                <a:lstStyle/>
                <a:p>
                  <a:pPr indent="-4572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2000" cap="small" dirty="0">
                      <a:solidFill>
                        <a:srgbClr val="C00000"/>
                      </a:solidFill>
                      <a:latin typeface="Maiandra GD" pitchFamily="34" charset="0"/>
                      <a:cs typeface="Times New Roman"/>
                    </a:rPr>
                    <a:t>rein</a:t>
                  </a:r>
                  <a:endParaRPr lang="fr-FR" cap="small" dirty="0">
                    <a:solidFill>
                      <a:srgbClr val="C00000"/>
                    </a:solidFill>
                    <a:latin typeface="Maiandra GD" pitchFamily="34" charset="0"/>
                    <a:cs typeface="Times New Roman"/>
                  </a:endParaRPr>
                </a:p>
              </p:txBody>
            </p:sp>
          </p:grpSp>
          <p:grpSp>
            <p:nvGrpSpPr>
              <p:cNvPr id="68624" name="Groupe 19"/>
              <p:cNvGrpSpPr>
                <a:grpSpLocks/>
              </p:cNvGrpSpPr>
              <p:nvPr/>
            </p:nvGrpSpPr>
            <p:grpSpPr bwMode="auto">
              <a:xfrm>
                <a:off x="5715008" y="4071942"/>
                <a:ext cx="2714644" cy="500066"/>
                <a:chOff x="5286380" y="6286520"/>
                <a:chExt cx="2714644" cy="500066"/>
              </a:xfrm>
            </p:grpSpPr>
            <p:sp>
              <p:nvSpPr>
                <p:cNvPr id="18" name="Rectangle à coins arrondis 17"/>
                <p:cNvSpPr/>
                <p:nvPr/>
              </p:nvSpPr>
              <p:spPr>
                <a:xfrm>
                  <a:off x="5286380" y="6286520"/>
                  <a:ext cx="2714644" cy="500066"/>
                </a:xfrm>
                <a:prstGeom prst="roundRect">
                  <a:avLst/>
                </a:prstGeom>
                <a:solidFill>
                  <a:srgbClr val="FFFF9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fr-FR"/>
                </a:p>
              </p:txBody>
            </p:sp>
            <p:sp>
              <p:nvSpPr>
                <p:cNvPr id="19" name="Titre 1"/>
                <p:cNvSpPr txBox="1">
                  <a:spLocks/>
                </p:cNvSpPr>
                <p:nvPr/>
              </p:nvSpPr>
              <p:spPr>
                <a:xfrm>
                  <a:off x="5286380" y="6286520"/>
                  <a:ext cx="2643206" cy="428628"/>
                </a:xfrm>
                <a:prstGeom prst="rect">
                  <a:avLst/>
                </a:prstGeom>
                <a:noFill/>
                <a:effectLst>
                  <a:softEdge rad="317500"/>
                </a:effectLst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lIns="0" tIns="0" rIns="0" bIns="0" anchor="ctr"/>
                <a:lstStyle/>
                <a:p>
                  <a:pPr indent="-4572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2400" dirty="0">
                      <a:solidFill>
                        <a:schemeClr val="tx2"/>
                      </a:solidFill>
                      <a:latin typeface="Maiandra GD" pitchFamily="34" charset="0"/>
                      <a:cs typeface="Times New Roman"/>
                    </a:rPr>
                    <a:t>↑</a:t>
                  </a:r>
                  <a:r>
                    <a:rPr lang="fr-FR" dirty="0">
                      <a:solidFill>
                        <a:schemeClr val="tx2"/>
                      </a:solidFill>
                      <a:latin typeface="Maiandra GD"/>
                      <a:cs typeface="Times New Roman"/>
                    </a:rPr>
                    <a:t> </a:t>
                  </a:r>
                  <a:r>
                    <a:rPr lang="fr-FR" dirty="0" err="1">
                      <a:solidFill>
                        <a:schemeClr val="tx2"/>
                      </a:solidFill>
                      <a:latin typeface="Maiandra GD"/>
                      <a:cs typeface="Times New Roman"/>
                    </a:rPr>
                    <a:t>natriurèse</a:t>
                  </a:r>
                  <a:r>
                    <a:rPr lang="fr-FR" dirty="0">
                      <a:solidFill>
                        <a:schemeClr val="tx2"/>
                      </a:solidFill>
                      <a:latin typeface="Maiandra GD"/>
                      <a:cs typeface="Times New Roman"/>
                    </a:rPr>
                    <a:t> = </a:t>
                  </a:r>
                  <a:r>
                    <a:rPr lang="fr-FR" sz="2400" dirty="0">
                      <a:solidFill>
                        <a:schemeClr val="tx2"/>
                      </a:solidFill>
                      <a:latin typeface="Maiandra GD" pitchFamily="34" charset="0"/>
                      <a:cs typeface="Times New Roman"/>
                    </a:rPr>
                    <a:t>↑</a:t>
                  </a:r>
                  <a:r>
                    <a:rPr lang="fr-FR" dirty="0">
                      <a:solidFill>
                        <a:schemeClr val="tx2"/>
                      </a:solidFill>
                      <a:latin typeface="Maiandra GD"/>
                      <a:cs typeface="Times New Roman"/>
                    </a:rPr>
                    <a:t> diurèse</a:t>
                  </a:r>
                  <a:endParaRPr lang="fr-FR" dirty="0">
                    <a:solidFill>
                      <a:schemeClr val="tx2"/>
                    </a:solidFill>
                    <a:latin typeface="Maiandra GD" pitchFamily="34" charset="0"/>
                    <a:cs typeface="Times New Roman"/>
                  </a:endParaRPr>
                </a:p>
              </p:txBody>
            </p:sp>
          </p:grpSp>
          <p:cxnSp>
            <p:nvCxnSpPr>
              <p:cNvPr id="21" name="Connecteur droit avec flèche 20"/>
              <p:cNvCxnSpPr/>
              <p:nvPr/>
            </p:nvCxnSpPr>
            <p:spPr>
              <a:xfrm rot="16200000" flipH="1">
                <a:off x="2428859" y="4357694"/>
                <a:ext cx="1571636" cy="1000132"/>
              </a:xfrm>
              <a:prstGeom prst="straightConnector1">
                <a:avLst/>
              </a:prstGeom>
              <a:ln w="25400">
                <a:solidFill>
                  <a:schemeClr val="tx2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itre 1"/>
              <p:cNvSpPr txBox="1">
                <a:spLocks/>
              </p:cNvSpPr>
              <p:nvPr/>
            </p:nvSpPr>
            <p:spPr>
              <a:xfrm>
                <a:off x="2214546" y="4714884"/>
                <a:ext cx="1000132" cy="357190"/>
              </a:xfrm>
              <a:prstGeom prst="rect">
                <a:avLst/>
              </a:prstGeom>
              <a:noFill/>
              <a:effectLst>
                <a:softEdge rad="317500"/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0" anchor="ctr"/>
              <a:lstStyle/>
              <a:p>
                <a:pPr indent="-457200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dirty="0">
                    <a:solidFill>
                      <a:schemeClr val="tx2"/>
                    </a:solidFill>
                    <a:latin typeface="Maiandra GD"/>
                    <a:cs typeface="Times New Roman"/>
                  </a:rPr>
                  <a:t>∑ ANF</a:t>
                </a:r>
                <a:endParaRPr lang="fr-FR" dirty="0">
                  <a:solidFill>
                    <a:schemeClr val="tx2"/>
                  </a:solidFill>
                  <a:latin typeface="Maiandra GD" pitchFamily="34" charset="0"/>
                  <a:cs typeface="Times New Roman"/>
                </a:endParaRPr>
              </a:p>
            </p:txBody>
          </p:sp>
          <p:pic>
            <p:nvPicPr>
              <p:cNvPr id="68629" name="Picture 2" descr="C:\Documents and Settings\Pascal SALVETTI\Bureau\Image9.gif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3428992" y="5380968"/>
                <a:ext cx="1071570" cy="90555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68630" name="Groupe 26"/>
              <p:cNvGrpSpPr>
                <a:grpSpLocks/>
              </p:cNvGrpSpPr>
              <p:nvPr/>
            </p:nvGrpSpPr>
            <p:grpSpPr bwMode="auto">
              <a:xfrm>
                <a:off x="3000364" y="6286520"/>
                <a:ext cx="1857388" cy="428628"/>
                <a:chOff x="5286380" y="6286520"/>
                <a:chExt cx="2714644" cy="500066"/>
              </a:xfrm>
            </p:grpSpPr>
            <p:sp>
              <p:nvSpPr>
                <p:cNvPr id="28" name="Rectangle à coins arrondis 27"/>
                <p:cNvSpPr/>
                <p:nvPr/>
              </p:nvSpPr>
              <p:spPr>
                <a:xfrm>
                  <a:off x="5286380" y="6286520"/>
                  <a:ext cx="2714644" cy="500066"/>
                </a:xfrm>
                <a:prstGeom prst="roundRect">
                  <a:avLst/>
                </a:prstGeom>
                <a:solidFill>
                  <a:srgbClr val="FFFF9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fr-FR"/>
                </a:p>
              </p:txBody>
            </p:sp>
            <p:sp>
              <p:nvSpPr>
                <p:cNvPr id="29" name="Titre 1"/>
                <p:cNvSpPr txBox="1">
                  <a:spLocks/>
                </p:cNvSpPr>
                <p:nvPr/>
              </p:nvSpPr>
              <p:spPr>
                <a:xfrm>
                  <a:off x="5286380" y="6286520"/>
                  <a:ext cx="2643206" cy="428628"/>
                </a:xfrm>
                <a:prstGeom prst="rect">
                  <a:avLst/>
                </a:prstGeom>
                <a:noFill/>
                <a:effectLst>
                  <a:softEdge rad="317500"/>
                </a:effectLst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lIns="0" tIns="0" rIns="0" bIns="0" anchor="ctr"/>
                <a:lstStyle/>
                <a:p>
                  <a:pPr indent="-457200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dirty="0">
                      <a:solidFill>
                        <a:schemeClr val="tx2"/>
                      </a:solidFill>
                      <a:latin typeface="Maiandra GD" pitchFamily="34" charset="0"/>
                      <a:cs typeface="Times New Roman"/>
                    </a:rPr>
                    <a:t>Vasodilatation</a:t>
                  </a:r>
                </a:p>
              </p:txBody>
            </p:sp>
          </p:grpSp>
        </p:grpSp>
        <p:sp>
          <p:nvSpPr>
            <p:cNvPr id="43" name="Titre 1"/>
            <p:cNvSpPr txBox="1">
              <a:spLocks/>
            </p:cNvSpPr>
            <p:nvPr/>
          </p:nvSpPr>
          <p:spPr>
            <a:xfrm>
              <a:off x="4429124" y="5643578"/>
              <a:ext cx="1143008" cy="357190"/>
            </a:xfrm>
            <a:prstGeom prst="rect">
              <a:avLst/>
            </a:prstGeom>
            <a:noFill/>
            <a:effectLst>
              <a:softEdge rad="317500"/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anchor="ctr"/>
            <a:lstStyle/>
            <a:p>
              <a:pPr indent="-4572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cap="small" dirty="0">
                  <a:solidFill>
                    <a:srgbClr val="C00000"/>
                  </a:solidFill>
                  <a:latin typeface="Maiandra GD" pitchFamily="34" charset="0"/>
                  <a:cs typeface="Times New Roman"/>
                </a:rPr>
                <a:t>vaisseaux</a:t>
              </a:r>
              <a:endParaRPr lang="fr-FR" cap="small" dirty="0">
                <a:solidFill>
                  <a:srgbClr val="C00000"/>
                </a:solidFill>
                <a:latin typeface="Maiandra GD" pitchFamily="34" charset="0"/>
                <a:cs typeface="Times New Roman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3" name="Picture 2" descr="C:\Documents and Settings\Pascal SALVETTI\Bureau\0385_001.jpg"/>
          <p:cNvPicPr>
            <a:picLocks noChangeAspect="1" noChangeArrowheads="1"/>
          </p:cNvPicPr>
          <p:nvPr/>
        </p:nvPicPr>
        <p:blipFill>
          <a:blip r:embed="rId2" cstate="print"/>
          <a:srcRect l="43460" t="61205" r="17229" b="15979"/>
          <a:stretch>
            <a:fillRect/>
          </a:stretch>
        </p:blipFill>
        <p:spPr bwMode="auto">
          <a:xfrm>
            <a:off x="642938" y="857250"/>
            <a:ext cx="5229225" cy="428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itre 1"/>
          <p:cNvSpPr txBox="1">
            <a:spLocks/>
          </p:cNvSpPr>
          <p:nvPr/>
        </p:nvSpPr>
        <p:spPr>
          <a:xfrm>
            <a:off x="785786" y="142852"/>
            <a:ext cx="7572428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Mécanismes de régulation de la pression artérielle moyenne</a:t>
            </a:r>
            <a:endParaRPr lang="fr-FR" sz="2000" b="1" u="dash" dirty="0">
              <a:solidFill>
                <a:schemeClr val="tx2"/>
              </a:solidFill>
              <a:latin typeface="Maiandra GD" pitchFamily="34" charset="0"/>
              <a:ea typeface="+mj-ea"/>
              <a:cs typeface="+mj-cs"/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772271" y="5465777"/>
            <a:ext cx="8105795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solidFill>
                  <a:schemeClr val="tx2"/>
                </a:solidFill>
                <a:latin typeface="Times New Roman"/>
                <a:cs typeface="Times New Roman"/>
              </a:rPr>
              <a:t>► </a:t>
            </a: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Régulation par l’arc réflexe (CT) </a:t>
            </a:r>
            <a:r>
              <a:rPr lang="fr-FR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→</a:t>
            </a: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maintient PAM autour d’un point de consigne</a:t>
            </a:r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700543" y="6179694"/>
            <a:ext cx="7963476" cy="31119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solidFill>
                  <a:schemeClr val="tx2"/>
                </a:solidFill>
                <a:latin typeface="Times New Roman"/>
                <a:cs typeface="Times New Roman"/>
              </a:rPr>
              <a:t>► </a:t>
            </a: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Régulation hormonale (LT) </a:t>
            </a:r>
            <a:r>
              <a:rPr lang="fr-FR" dirty="0">
                <a:solidFill>
                  <a:schemeClr val="tx2"/>
                </a:solidFill>
                <a:latin typeface="Times New Roman"/>
                <a:ea typeface="+mj-ea"/>
                <a:cs typeface="Times New Roman"/>
              </a:rPr>
              <a:t>→</a:t>
            </a:r>
            <a:r>
              <a:rPr lang="fr-FR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rôle primordial pour fixer le point de consigne</a:t>
            </a:r>
          </a:p>
        </p:txBody>
      </p:sp>
      <p:sp>
        <p:nvSpPr>
          <p:cNvPr id="17" name="Titre 1"/>
          <p:cNvSpPr txBox="1">
            <a:spLocks/>
          </p:cNvSpPr>
          <p:nvPr/>
        </p:nvSpPr>
        <p:spPr>
          <a:xfrm>
            <a:off x="6000760" y="2714620"/>
            <a:ext cx="3071834" cy="357190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600" i="1" dirty="0">
                <a:solidFill>
                  <a:schemeClr val="tx1"/>
                </a:solidFill>
                <a:latin typeface="Maiandra GD" pitchFamily="34" charset="0"/>
                <a:ea typeface="+mj-ea"/>
                <a:cs typeface="+mj-cs"/>
              </a:rPr>
              <a:t>SRA= système rénine-angiotensine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re 1"/>
          <p:cNvSpPr txBox="1">
            <a:spLocks/>
          </p:cNvSpPr>
          <p:nvPr/>
        </p:nvSpPr>
        <p:spPr>
          <a:xfrm>
            <a:off x="2000232" y="357166"/>
            <a:ext cx="5500726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Stabilité du système biologique</a:t>
            </a:r>
          </a:p>
        </p:txBody>
      </p:sp>
      <p:sp>
        <p:nvSpPr>
          <p:cNvPr id="117" name="Titre 1"/>
          <p:cNvSpPr txBox="1">
            <a:spLocks/>
          </p:cNvSpPr>
          <p:nvPr/>
        </p:nvSpPr>
        <p:spPr>
          <a:xfrm>
            <a:off x="1214414" y="1158418"/>
            <a:ext cx="2857520" cy="428628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Apports (E) = pertes (S)</a:t>
            </a:r>
          </a:p>
        </p:txBody>
      </p:sp>
      <p:grpSp>
        <p:nvGrpSpPr>
          <p:cNvPr id="21511" name="Groupe 136"/>
          <p:cNvGrpSpPr>
            <a:grpSpLocks/>
          </p:cNvGrpSpPr>
          <p:nvPr/>
        </p:nvGrpSpPr>
        <p:grpSpPr bwMode="auto">
          <a:xfrm>
            <a:off x="71438" y="2355850"/>
            <a:ext cx="4000500" cy="2716213"/>
            <a:chOff x="71407" y="2355842"/>
            <a:chExt cx="4001322" cy="2716232"/>
          </a:xfrm>
        </p:grpSpPr>
        <p:sp>
          <p:nvSpPr>
            <p:cNvPr id="66" name="Forme en L 65"/>
            <p:cNvSpPr/>
            <p:nvPr/>
          </p:nvSpPr>
          <p:spPr>
            <a:xfrm>
              <a:off x="322284" y="4141792"/>
              <a:ext cx="3358252" cy="928693"/>
            </a:xfrm>
            <a:prstGeom prst="corner">
              <a:avLst>
                <a:gd name="adj1" fmla="val 16897"/>
                <a:gd name="adj2" fmla="val 26710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63" name="Connecteur droit 62"/>
            <p:cNvCxnSpPr/>
            <p:nvPr/>
          </p:nvCxnSpPr>
          <p:spPr>
            <a:xfrm rot="5400000">
              <a:off x="-463535" y="4284668"/>
              <a:ext cx="157163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cteur droit 67"/>
            <p:cNvCxnSpPr/>
            <p:nvPr/>
          </p:nvCxnSpPr>
          <p:spPr>
            <a:xfrm rot="5400000">
              <a:off x="2108729" y="4213230"/>
              <a:ext cx="142876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/>
            <p:cNvCxnSpPr/>
            <p:nvPr/>
          </p:nvCxnSpPr>
          <p:spPr>
            <a:xfrm rot="10800000">
              <a:off x="322284" y="5070486"/>
              <a:ext cx="3358252" cy="15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cteur droit 75"/>
            <p:cNvCxnSpPr/>
            <p:nvPr/>
          </p:nvCxnSpPr>
          <p:spPr>
            <a:xfrm rot="10800000">
              <a:off x="2823109" y="4927610"/>
              <a:ext cx="857426" cy="15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cteur droit avec flèche 91"/>
            <p:cNvCxnSpPr/>
            <p:nvPr/>
          </p:nvCxnSpPr>
          <p:spPr>
            <a:xfrm rot="16200000" flipH="1">
              <a:off x="1144870" y="4605346"/>
              <a:ext cx="928693" cy="1587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53" name="ZoneTexte 92"/>
            <p:cNvSpPr txBox="1">
              <a:spLocks noChangeArrowheads="1"/>
            </p:cNvSpPr>
            <p:nvPr/>
          </p:nvSpPr>
          <p:spPr bwMode="auto">
            <a:xfrm>
              <a:off x="1608118" y="4415402"/>
              <a:ext cx="42862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tx1"/>
                  </a:solidFill>
                  <a:latin typeface="Arial" charset="0"/>
                </a:rPr>
                <a:t>H</a:t>
              </a:r>
            </a:p>
          </p:txBody>
        </p:sp>
        <p:sp>
          <p:nvSpPr>
            <p:cNvPr id="21554" name="ZoneTexte 108"/>
            <p:cNvSpPr txBox="1">
              <a:spLocks noChangeArrowheads="1"/>
            </p:cNvSpPr>
            <p:nvPr/>
          </p:nvSpPr>
          <p:spPr bwMode="auto">
            <a:xfrm>
              <a:off x="964382" y="3273982"/>
              <a:ext cx="42862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tx1"/>
                  </a:solidFill>
                  <a:latin typeface="Arial" charset="0"/>
                </a:rPr>
                <a:t>E</a:t>
              </a:r>
            </a:p>
          </p:txBody>
        </p:sp>
        <p:sp>
          <p:nvSpPr>
            <p:cNvPr id="21555" name="ZoneTexte 109"/>
            <p:cNvSpPr txBox="1">
              <a:spLocks noChangeArrowheads="1"/>
            </p:cNvSpPr>
            <p:nvPr/>
          </p:nvSpPr>
          <p:spPr bwMode="auto">
            <a:xfrm>
              <a:off x="3251192" y="4498982"/>
              <a:ext cx="42862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b="1">
                  <a:solidFill>
                    <a:schemeClr val="tx1"/>
                  </a:solidFill>
                  <a:latin typeface="Arial" charset="0"/>
                </a:rPr>
                <a:t>S</a:t>
              </a:r>
            </a:p>
          </p:txBody>
        </p:sp>
        <p:sp>
          <p:nvSpPr>
            <p:cNvPr id="112" name="Flèche vers le bas 111"/>
            <p:cNvSpPr/>
            <p:nvPr/>
          </p:nvSpPr>
          <p:spPr>
            <a:xfrm rot="16200000">
              <a:off x="3876646" y="4874404"/>
              <a:ext cx="142876" cy="24928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63600" y="2713032"/>
              <a:ext cx="142904" cy="21431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107000" y="3998916"/>
              <a:ext cx="142904" cy="21431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46" name="Connecteur droit 45"/>
            <p:cNvCxnSpPr>
              <a:stCxn id="43" idx="0"/>
            </p:cNvCxnSpPr>
            <p:nvPr/>
          </p:nvCxnSpPr>
          <p:spPr>
            <a:xfrm rot="5400000" flipH="1" flipV="1">
              <a:off x="357251" y="2535231"/>
              <a:ext cx="357189" cy="1587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/>
            <p:cNvCxnSpPr/>
            <p:nvPr/>
          </p:nvCxnSpPr>
          <p:spPr>
            <a:xfrm rot="10800000">
              <a:off x="535052" y="2355842"/>
              <a:ext cx="1643400" cy="15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eur droit 49"/>
            <p:cNvCxnSpPr>
              <a:stCxn id="44" idx="0"/>
            </p:cNvCxnSpPr>
            <p:nvPr/>
          </p:nvCxnSpPr>
          <p:spPr>
            <a:xfrm rot="5400000" flipH="1" flipV="1">
              <a:off x="1358502" y="3177380"/>
              <a:ext cx="1641486" cy="15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riangle isocèle 52"/>
            <p:cNvSpPr/>
            <p:nvPr/>
          </p:nvSpPr>
          <p:spPr>
            <a:xfrm>
              <a:off x="1035217" y="2355842"/>
              <a:ext cx="142904" cy="142876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118" name="Forme en L 117"/>
            <p:cNvSpPr/>
            <p:nvPr/>
          </p:nvSpPr>
          <p:spPr>
            <a:xfrm rot="16200000" flipH="1">
              <a:off x="196909" y="2801844"/>
              <a:ext cx="641354" cy="892358"/>
            </a:xfrm>
            <a:prstGeom prst="corner">
              <a:avLst>
                <a:gd name="adj1" fmla="val 26725"/>
                <a:gd name="adj2" fmla="val 3342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119" name="Connecteur droit 118"/>
            <p:cNvCxnSpPr/>
            <p:nvPr/>
          </p:nvCxnSpPr>
          <p:spPr>
            <a:xfrm rot="5400000">
              <a:off x="642294" y="3248817"/>
              <a:ext cx="64294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cteur droit 119"/>
            <p:cNvCxnSpPr/>
            <p:nvPr/>
          </p:nvCxnSpPr>
          <p:spPr>
            <a:xfrm rot="16200000" flipH="1">
              <a:off x="571614" y="3355975"/>
              <a:ext cx="42862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cteur droit 120"/>
            <p:cNvCxnSpPr/>
            <p:nvPr/>
          </p:nvCxnSpPr>
          <p:spPr>
            <a:xfrm rot="10800000" flipV="1">
              <a:off x="71407" y="2927346"/>
              <a:ext cx="285809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cteur droit 121"/>
            <p:cNvCxnSpPr/>
            <p:nvPr/>
          </p:nvCxnSpPr>
          <p:spPr>
            <a:xfrm rot="10800000" flipV="1">
              <a:off x="71407" y="3141660"/>
              <a:ext cx="71452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Flèche vers le bas 122"/>
            <p:cNvSpPr/>
            <p:nvPr/>
          </p:nvSpPr>
          <p:spPr>
            <a:xfrm>
              <a:off x="785929" y="3641726"/>
              <a:ext cx="142904" cy="21431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124" name="Connecteur droit 123"/>
            <p:cNvCxnSpPr/>
            <p:nvPr/>
          </p:nvCxnSpPr>
          <p:spPr>
            <a:xfrm rot="10800000" flipV="1">
              <a:off x="677957" y="2927346"/>
              <a:ext cx="285809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cteur droit 124"/>
            <p:cNvCxnSpPr/>
            <p:nvPr/>
          </p:nvCxnSpPr>
          <p:spPr>
            <a:xfrm rot="5400000" flipH="1" flipV="1">
              <a:off x="250059" y="2820189"/>
              <a:ext cx="214313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cteur droit 125"/>
            <p:cNvCxnSpPr/>
            <p:nvPr/>
          </p:nvCxnSpPr>
          <p:spPr>
            <a:xfrm rot="5400000" flipH="1" flipV="1">
              <a:off x="570006" y="2819395"/>
              <a:ext cx="214313" cy="15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12" name="ZoneTexte 130"/>
          <p:cNvSpPr txBox="1">
            <a:spLocks noChangeArrowheads="1"/>
          </p:cNvSpPr>
          <p:nvPr/>
        </p:nvSpPr>
        <p:spPr bwMode="auto">
          <a:xfrm>
            <a:off x="7072313" y="1214438"/>
            <a:ext cx="1214437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fr-FR">
                <a:solidFill>
                  <a:schemeClr val="tx1"/>
                </a:solidFill>
                <a:latin typeface="Arial" charset="0"/>
              </a:rPr>
              <a:t>Flotteurs</a:t>
            </a:r>
          </a:p>
        </p:txBody>
      </p:sp>
      <p:sp>
        <p:nvSpPr>
          <p:cNvPr id="21513" name="ZoneTexte 131"/>
          <p:cNvSpPr txBox="1">
            <a:spLocks noChangeArrowheads="1"/>
          </p:cNvSpPr>
          <p:nvPr/>
        </p:nvSpPr>
        <p:spPr bwMode="auto">
          <a:xfrm>
            <a:off x="7072313" y="1571625"/>
            <a:ext cx="2071687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fr-FR">
                <a:solidFill>
                  <a:schemeClr val="tx1"/>
                </a:solidFill>
                <a:latin typeface="Arial" charset="0"/>
              </a:rPr>
              <a:t>Point d’inversion</a:t>
            </a:r>
          </a:p>
        </p:txBody>
      </p:sp>
      <p:sp>
        <p:nvSpPr>
          <p:cNvPr id="134" name="Triangle isocèle 133"/>
          <p:cNvSpPr/>
          <p:nvPr/>
        </p:nvSpPr>
        <p:spPr>
          <a:xfrm>
            <a:off x="6929438" y="1714500"/>
            <a:ext cx="142875" cy="142875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FR"/>
          </a:p>
        </p:txBody>
      </p:sp>
      <p:sp>
        <p:nvSpPr>
          <p:cNvPr id="135" name="Rectangle 134"/>
          <p:cNvSpPr/>
          <p:nvPr/>
        </p:nvSpPr>
        <p:spPr>
          <a:xfrm>
            <a:off x="6929438" y="1285875"/>
            <a:ext cx="142875" cy="21431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FR"/>
          </a:p>
        </p:txBody>
      </p:sp>
      <p:grpSp>
        <p:nvGrpSpPr>
          <p:cNvPr id="79" name="Groupe 78"/>
          <p:cNvGrpSpPr>
            <a:grpSpLocks/>
          </p:cNvGrpSpPr>
          <p:nvPr/>
        </p:nvGrpSpPr>
        <p:grpSpPr bwMode="auto">
          <a:xfrm>
            <a:off x="4022725" y="2141538"/>
            <a:ext cx="5049838" cy="2930525"/>
            <a:chOff x="4022220" y="2141528"/>
            <a:chExt cx="5050374" cy="2930546"/>
          </a:xfrm>
        </p:grpSpPr>
        <p:grpSp>
          <p:nvGrpSpPr>
            <p:cNvPr id="21520" name="Groupe 137"/>
            <p:cNvGrpSpPr>
              <a:grpSpLocks/>
            </p:cNvGrpSpPr>
            <p:nvPr/>
          </p:nvGrpSpPr>
          <p:grpSpPr bwMode="auto">
            <a:xfrm>
              <a:off x="5072066" y="2141528"/>
              <a:ext cx="4000528" cy="2930546"/>
              <a:chOff x="5000628" y="2571744"/>
              <a:chExt cx="4000528" cy="2930546"/>
            </a:xfrm>
          </p:grpSpPr>
          <p:sp>
            <p:nvSpPr>
              <p:cNvPr id="57" name="Forme en L 56"/>
              <p:cNvSpPr/>
              <p:nvPr/>
            </p:nvSpPr>
            <p:spPr>
              <a:xfrm>
                <a:off x="5251083" y="4357694"/>
                <a:ext cx="3357919" cy="1143008"/>
              </a:xfrm>
              <a:prstGeom prst="corner">
                <a:avLst>
                  <a:gd name="adj1" fmla="val 12759"/>
                  <a:gd name="adj2" fmla="val 217454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cxnSp>
            <p:nvCxnSpPr>
              <p:cNvPr id="58" name="Connecteur droit 57"/>
              <p:cNvCxnSpPr/>
              <p:nvPr/>
            </p:nvCxnSpPr>
            <p:spPr>
              <a:xfrm rot="5400000">
                <a:off x="4465264" y="4714884"/>
                <a:ext cx="157163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necteur droit 58"/>
              <p:cNvCxnSpPr/>
              <p:nvPr/>
            </p:nvCxnSpPr>
            <p:spPr>
              <a:xfrm rot="5400000">
                <a:off x="7037280" y="4643446"/>
                <a:ext cx="142876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eur droit 59"/>
              <p:cNvCxnSpPr/>
              <p:nvPr/>
            </p:nvCxnSpPr>
            <p:spPr>
              <a:xfrm rot="10800000">
                <a:off x="5251083" y="5500702"/>
                <a:ext cx="3357919" cy="15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/>
              <p:cNvCxnSpPr/>
              <p:nvPr/>
            </p:nvCxnSpPr>
            <p:spPr>
              <a:xfrm rot="10800000">
                <a:off x="7751660" y="5357826"/>
                <a:ext cx="857341" cy="15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Connecteur droit avec flèche 61"/>
              <p:cNvCxnSpPr>
                <a:stCxn id="57" idx="3"/>
              </p:cNvCxnSpPr>
              <p:nvPr/>
            </p:nvCxnSpPr>
            <p:spPr>
              <a:xfrm rot="16200000" flipH="1">
                <a:off x="5925105" y="4925228"/>
                <a:ext cx="1143008" cy="7938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headEnd type="arrow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528" name="ZoneTexte 63"/>
              <p:cNvSpPr txBox="1">
                <a:spLocks noChangeArrowheads="1"/>
              </p:cNvSpPr>
              <p:nvPr/>
            </p:nvSpPr>
            <p:spPr bwMode="auto">
              <a:xfrm>
                <a:off x="6500826" y="4714884"/>
                <a:ext cx="42862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b="1">
                    <a:solidFill>
                      <a:schemeClr val="tx1"/>
                    </a:solidFill>
                    <a:latin typeface="Arial" charset="0"/>
                  </a:rPr>
                  <a:t>H</a:t>
                </a:r>
              </a:p>
            </p:txBody>
          </p:sp>
          <p:sp>
            <p:nvSpPr>
              <p:cNvPr id="65" name="Forme en L 64"/>
              <p:cNvSpPr/>
              <p:nvPr/>
            </p:nvSpPr>
            <p:spPr>
              <a:xfrm rot="16200000" flipH="1">
                <a:off x="5125689" y="3232104"/>
                <a:ext cx="641355" cy="892270"/>
              </a:xfrm>
              <a:prstGeom prst="corner">
                <a:avLst>
                  <a:gd name="adj1" fmla="val 26725"/>
                  <a:gd name="adj2" fmla="val 33427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cxnSp>
            <p:nvCxnSpPr>
              <p:cNvPr id="67" name="Connecteur droit 66"/>
              <p:cNvCxnSpPr/>
              <p:nvPr/>
            </p:nvCxnSpPr>
            <p:spPr>
              <a:xfrm rot="5400000">
                <a:off x="5571824" y="3678239"/>
                <a:ext cx="642943" cy="15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necteur droit 68"/>
              <p:cNvCxnSpPr/>
              <p:nvPr/>
            </p:nvCxnSpPr>
            <p:spPr>
              <a:xfrm rot="16200000" flipH="1">
                <a:off x="5500367" y="3786191"/>
                <a:ext cx="428628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necteur droit 69"/>
              <p:cNvCxnSpPr/>
              <p:nvPr/>
            </p:nvCxnSpPr>
            <p:spPr>
              <a:xfrm rot="10800000" flipV="1">
                <a:off x="5000231" y="3357562"/>
                <a:ext cx="28578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Connecteur droit 70"/>
              <p:cNvCxnSpPr/>
              <p:nvPr/>
            </p:nvCxnSpPr>
            <p:spPr>
              <a:xfrm rot="10800000" flipV="1">
                <a:off x="5000231" y="3571876"/>
                <a:ext cx="714451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534" name="ZoneTexte 72"/>
              <p:cNvSpPr txBox="1">
                <a:spLocks noChangeArrowheads="1"/>
              </p:cNvSpPr>
              <p:nvPr/>
            </p:nvSpPr>
            <p:spPr bwMode="auto">
              <a:xfrm>
                <a:off x="5892809" y="3704198"/>
                <a:ext cx="42862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b="1">
                    <a:solidFill>
                      <a:schemeClr val="tx1"/>
                    </a:solidFill>
                    <a:latin typeface="Arial" charset="0"/>
                  </a:rPr>
                  <a:t>E</a:t>
                </a:r>
              </a:p>
            </p:txBody>
          </p:sp>
          <p:sp>
            <p:nvSpPr>
              <p:cNvPr id="21535" name="ZoneTexte 73"/>
              <p:cNvSpPr txBox="1">
                <a:spLocks noChangeArrowheads="1"/>
              </p:cNvSpPr>
              <p:nvPr/>
            </p:nvSpPr>
            <p:spPr bwMode="auto">
              <a:xfrm>
                <a:off x="8179619" y="4929198"/>
                <a:ext cx="42862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b="1">
                    <a:solidFill>
                      <a:schemeClr val="tx1"/>
                    </a:solidFill>
                    <a:latin typeface="Arial" charset="0"/>
                  </a:rPr>
                  <a:t>S</a:t>
                </a:r>
              </a:p>
            </p:txBody>
          </p:sp>
          <p:sp>
            <p:nvSpPr>
              <p:cNvPr id="75" name="Flèche vers le bas 74"/>
              <p:cNvSpPr/>
              <p:nvPr/>
            </p:nvSpPr>
            <p:spPr>
              <a:xfrm>
                <a:off x="5714682" y="4071942"/>
                <a:ext cx="142890" cy="214315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77" name="Flèche vers le bas 76"/>
              <p:cNvSpPr/>
              <p:nvPr/>
            </p:nvSpPr>
            <p:spPr>
              <a:xfrm rot="16200000">
                <a:off x="8805085" y="5304632"/>
                <a:ext cx="142876" cy="249264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cxnSp>
            <p:nvCxnSpPr>
              <p:cNvPr id="78" name="Connecteur droit 77"/>
              <p:cNvCxnSpPr/>
              <p:nvPr/>
            </p:nvCxnSpPr>
            <p:spPr>
              <a:xfrm rot="10800000" flipV="1">
                <a:off x="5606720" y="3357562"/>
                <a:ext cx="285780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Connecteur droit 82"/>
              <p:cNvCxnSpPr/>
              <p:nvPr/>
            </p:nvCxnSpPr>
            <p:spPr>
              <a:xfrm rot="5400000" flipH="1" flipV="1">
                <a:off x="5179649" y="3249611"/>
                <a:ext cx="214314" cy="15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Connecteur droit 83"/>
              <p:cNvCxnSpPr/>
              <p:nvPr/>
            </p:nvCxnSpPr>
            <p:spPr>
              <a:xfrm rot="5400000" flipH="1" flipV="1">
                <a:off x="5498770" y="3249611"/>
                <a:ext cx="214314" cy="15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Rectangle 84"/>
              <p:cNvSpPr/>
              <p:nvPr/>
            </p:nvSpPr>
            <p:spPr>
              <a:xfrm>
                <a:off x="5392385" y="3214686"/>
                <a:ext cx="142890" cy="21431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7000693" y="4213231"/>
                <a:ext cx="142890" cy="214314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cxnSp>
            <p:nvCxnSpPr>
              <p:cNvPr id="87" name="Connecteur droit 86"/>
              <p:cNvCxnSpPr>
                <a:stCxn id="85" idx="0"/>
              </p:cNvCxnSpPr>
              <p:nvPr/>
            </p:nvCxnSpPr>
            <p:spPr>
              <a:xfrm rot="5400000" flipH="1" flipV="1">
                <a:off x="5285235" y="3036090"/>
                <a:ext cx="357191" cy="3175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Connecteur droit 87"/>
              <p:cNvCxnSpPr/>
              <p:nvPr/>
            </p:nvCxnSpPr>
            <p:spPr>
              <a:xfrm rot="10800000" flipV="1">
                <a:off x="5463830" y="2571744"/>
                <a:ext cx="1608308" cy="285752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Connecteur droit 88"/>
              <p:cNvCxnSpPr>
                <a:stCxn id="86" idx="0"/>
              </p:cNvCxnSpPr>
              <p:nvPr/>
            </p:nvCxnSpPr>
            <p:spPr>
              <a:xfrm rot="5400000" flipH="1" flipV="1">
                <a:off x="6250602" y="3391693"/>
                <a:ext cx="1643074" cy="3175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Triangle isocèle 93"/>
              <p:cNvSpPr/>
              <p:nvPr/>
            </p:nvSpPr>
            <p:spPr>
              <a:xfrm>
                <a:off x="6000462" y="2786058"/>
                <a:ext cx="142890" cy="142876"/>
              </a:xfrm>
              <a:prstGeom prst="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</p:grpSp>
        <p:sp>
          <p:nvSpPr>
            <p:cNvPr id="139" name="Flèche droite 138"/>
            <p:cNvSpPr/>
            <p:nvPr/>
          </p:nvSpPr>
          <p:spPr>
            <a:xfrm>
              <a:off x="4022220" y="2928934"/>
              <a:ext cx="620779" cy="9128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</p:grpSp>
      <p:sp>
        <p:nvSpPr>
          <p:cNvPr id="140" name="Titre 1"/>
          <p:cNvSpPr txBox="1">
            <a:spLocks/>
          </p:cNvSpPr>
          <p:nvPr/>
        </p:nvSpPr>
        <p:spPr>
          <a:xfrm>
            <a:off x="142876" y="5786454"/>
            <a:ext cx="9072594" cy="571504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Maintien de la stabilité par une contre-réaction négative = le système est régulé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re 1"/>
          <p:cNvSpPr txBox="1">
            <a:spLocks/>
          </p:cNvSpPr>
          <p:nvPr/>
        </p:nvSpPr>
        <p:spPr>
          <a:xfrm>
            <a:off x="1357290" y="285728"/>
            <a:ext cx="6643734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Définition et schématisation d’un système régulé</a:t>
            </a:r>
          </a:p>
        </p:txBody>
      </p:sp>
      <p:sp>
        <p:nvSpPr>
          <p:cNvPr id="23556" name="Rectangle 10"/>
          <p:cNvSpPr>
            <a:spLocks noChangeArrowheads="1"/>
          </p:cNvSpPr>
          <p:nvPr/>
        </p:nvSpPr>
        <p:spPr bwMode="auto">
          <a:xfrm>
            <a:off x="428625" y="1000125"/>
            <a:ext cx="8501063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 algn="l"/>
            <a:r>
              <a:rPr lang="fr-FR">
                <a:solidFill>
                  <a:srgbClr val="1F497D"/>
                </a:solidFill>
              </a:rPr>
              <a:t>« L’ensemble des mécanismes permettant de maintenir une variable à une valeur constante en compensant en permanence les modifications par des effets inverses »</a:t>
            </a: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6786563" y="4286250"/>
            <a:ext cx="1500187" cy="6778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Effecteur</a:t>
            </a:r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  <p:cxnSp>
        <p:nvCxnSpPr>
          <p:cNvPr id="27" name="Connecteur en angle 24"/>
          <p:cNvCxnSpPr>
            <a:cxnSpLocks noChangeShapeType="1"/>
            <a:stCxn id="13" idx="6"/>
            <a:endCxn id="21" idx="0"/>
          </p:cNvCxnSpPr>
          <p:nvPr/>
        </p:nvCxnSpPr>
        <p:spPr bwMode="auto">
          <a:xfrm>
            <a:off x="4665663" y="3484563"/>
            <a:ext cx="2871787" cy="801687"/>
          </a:xfrm>
          <a:prstGeom prst="bentConnector2">
            <a:avLst/>
          </a:prstGeom>
          <a:noFill/>
          <a:ln w="25400" algn="ctr">
            <a:solidFill>
              <a:schemeClr val="tx2"/>
            </a:solidFill>
            <a:miter lim="800000"/>
            <a:headEnd/>
            <a:tailEnd type="arrow" w="med" len="med"/>
          </a:ln>
        </p:spPr>
      </p:cxnSp>
      <p:sp>
        <p:nvSpPr>
          <p:cNvPr id="23559" name="Rectangle 17"/>
          <p:cNvSpPr>
            <a:spLocks noChangeArrowheads="1"/>
          </p:cNvSpPr>
          <p:nvPr/>
        </p:nvSpPr>
        <p:spPr bwMode="auto">
          <a:xfrm>
            <a:off x="3214688" y="5429250"/>
            <a:ext cx="2214562" cy="6778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endParaRPr lang="fr-FR" sz="1000">
              <a:solidFill>
                <a:srgbClr val="1F497D"/>
              </a:solidFill>
            </a:endParaRPr>
          </a:p>
          <a:p>
            <a:pPr indent="-457200"/>
            <a:r>
              <a:rPr lang="fr-FR">
                <a:solidFill>
                  <a:schemeClr val="tx1"/>
                </a:solidFill>
              </a:rPr>
              <a:t>Variable régulée</a:t>
            </a:r>
          </a:p>
          <a:p>
            <a:pPr indent="-457200"/>
            <a:endParaRPr lang="fr-FR" sz="1000">
              <a:solidFill>
                <a:srgbClr val="1F497D"/>
              </a:solidFill>
            </a:endParaRPr>
          </a:p>
        </p:txBody>
      </p:sp>
      <p:grpSp>
        <p:nvGrpSpPr>
          <p:cNvPr id="23" name="Groupe 22"/>
          <p:cNvGrpSpPr>
            <a:grpSpLocks/>
          </p:cNvGrpSpPr>
          <p:nvPr/>
        </p:nvGrpSpPr>
        <p:grpSpPr bwMode="auto">
          <a:xfrm>
            <a:off x="357188" y="4286250"/>
            <a:ext cx="2857500" cy="1481138"/>
            <a:chOff x="357158" y="4286256"/>
            <a:chExt cx="2857521" cy="1481562"/>
          </a:xfrm>
        </p:grpSpPr>
        <p:sp>
          <p:nvSpPr>
            <p:cNvPr id="23577" name="Rectangle 19"/>
            <p:cNvSpPr>
              <a:spLocks noChangeArrowheads="1"/>
            </p:cNvSpPr>
            <p:nvPr/>
          </p:nvSpPr>
          <p:spPr bwMode="auto">
            <a:xfrm>
              <a:off x="357158" y="4286256"/>
              <a:ext cx="1500198" cy="67710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endParaRPr lang="fr-FR" sz="1000">
                <a:solidFill>
                  <a:srgbClr val="1F497D"/>
                </a:solidFill>
              </a:endParaRPr>
            </a:p>
            <a:p>
              <a:pPr indent="-457200"/>
              <a:r>
                <a:rPr lang="fr-FR">
                  <a:solidFill>
                    <a:schemeClr val="tx1"/>
                  </a:solidFill>
                </a:rPr>
                <a:t>Capteur</a:t>
              </a:r>
            </a:p>
            <a:p>
              <a:pPr indent="-457200"/>
              <a:endParaRPr lang="fr-FR" sz="1000">
                <a:solidFill>
                  <a:srgbClr val="1F497D"/>
                </a:solidFill>
              </a:endParaRPr>
            </a:p>
          </p:txBody>
        </p:sp>
        <p:cxnSp>
          <p:nvCxnSpPr>
            <p:cNvPr id="33" name="Connecteur en angle 24"/>
            <p:cNvCxnSpPr>
              <a:stCxn id="23559" idx="1"/>
              <a:endCxn id="23577" idx="2"/>
            </p:cNvCxnSpPr>
            <p:nvPr/>
          </p:nvCxnSpPr>
          <p:spPr>
            <a:xfrm rot="10800000">
              <a:off x="1108051" y="4962725"/>
              <a:ext cx="2106628" cy="805093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e 23"/>
          <p:cNvGrpSpPr>
            <a:grpSpLocks/>
          </p:cNvGrpSpPr>
          <p:nvPr/>
        </p:nvGrpSpPr>
        <p:grpSpPr bwMode="auto">
          <a:xfrm>
            <a:off x="1116013" y="1844675"/>
            <a:ext cx="4322762" cy="2638425"/>
            <a:chOff x="1107256" y="1857364"/>
            <a:chExt cx="4322000" cy="2638443"/>
          </a:xfrm>
        </p:grpSpPr>
        <p:sp>
          <p:nvSpPr>
            <p:cNvPr id="13" name="Ellipse 12"/>
            <p:cNvSpPr/>
            <p:nvPr/>
          </p:nvSpPr>
          <p:spPr>
            <a:xfrm>
              <a:off x="3929333" y="3140073"/>
              <a:ext cx="714249" cy="71438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sp>
          <p:nvSpPr>
            <p:cNvPr id="23571" name="ZoneTexte 13"/>
            <p:cNvSpPr txBox="1">
              <a:spLocks noChangeArrowheads="1"/>
            </p:cNvSpPr>
            <p:nvPr/>
          </p:nvSpPr>
          <p:spPr bwMode="auto">
            <a:xfrm>
              <a:off x="4072183" y="3211511"/>
              <a:ext cx="428549" cy="519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fr-FR" sz="2800" b="1">
                  <a:solidFill>
                    <a:schemeClr val="tx1"/>
                  </a:solidFill>
                </a:rPr>
                <a:t>∑</a:t>
              </a:r>
              <a:endParaRPr lang="fr-FR" sz="2800" b="1">
                <a:solidFill>
                  <a:schemeClr val="tx1"/>
                </a:solidFill>
                <a:latin typeface="Arial" charset="0"/>
              </a:endParaRPr>
            </a:p>
          </p:txBody>
        </p:sp>
        <p:sp>
          <p:nvSpPr>
            <p:cNvPr id="23572" name="Rectangle 14"/>
            <p:cNvSpPr>
              <a:spLocks noChangeArrowheads="1"/>
            </p:cNvSpPr>
            <p:nvPr/>
          </p:nvSpPr>
          <p:spPr bwMode="auto">
            <a:xfrm>
              <a:off x="3143659" y="3854453"/>
              <a:ext cx="2285597" cy="6413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>
                  <a:solidFill>
                    <a:schemeClr val="tx1"/>
                  </a:solidFill>
                </a:rPr>
                <a:t>Point de sommation</a:t>
              </a:r>
            </a:p>
            <a:p>
              <a:pPr indent="-457200"/>
              <a:r>
                <a:rPr lang="fr-FR">
                  <a:solidFill>
                    <a:schemeClr val="tx1"/>
                  </a:solidFill>
                </a:rPr>
                <a:t>= comparateur</a:t>
              </a:r>
            </a:p>
          </p:txBody>
        </p:sp>
        <p:sp>
          <p:nvSpPr>
            <p:cNvPr id="23573" name="Rectangle 16"/>
            <p:cNvSpPr>
              <a:spLocks noChangeArrowheads="1"/>
            </p:cNvSpPr>
            <p:nvPr/>
          </p:nvSpPr>
          <p:spPr bwMode="auto">
            <a:xfrm>
              <a:off x="3215085" y="1857364"/>
              <a:ext cx="2214171" cy="68104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endParaRPr lang="fr-FR" sz="1000">
                <a:solidFill>
                  <a:srgbClr val="1F497D"/>
                </a:solidFill>
              </a:endParaRPr>
            </a:p>
            <a:p>
              <a:pPr indent="-457200"/>
              <a:r>
                <a:rPr lang="fr-FR">
                  <a:solidFill>
                    <a:schemeClr val="tx1"/>
                  </a:solidFill>
                </a:rPr>
                <a:t>Point de consigne</a:t>
              </a:r>
            </a:p>
            <a:p>
              <a:pPr indent="-457200"/>
              <a:endParaRPr lang="fr-FR" sz="1000">
                <a:solidFill>
                  <a:srgbClr val="1F497D"/>
                </a:solidFill>
              </a:endParaRPr>
            </a:p>
          </p:txBody>
        </p:sp>
        <p:sp>
          <p:nvSpPr>
            <p:cNvPr id="19" name="Double flèche verticale 18"/>
            <p:cNvSpPr/>
            <p:nvPr/>
          </p:nvSpPr>
          <p:spPr>
            <a:xfrm>
              <a:off x="4143608" y="2643182"/>
              <a:ext cx="285700" cy="428628"/>
            </a:xfrm>
            <a:prstGeom prst="upDownArrow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fr-FR"/>
            </a:p>
          </p:txBody>
        </p:sp>
        <p:cxnSp>
          <p:nvCxnSpPr>
            <p:cNvPr id="25" name="Connecteur en angle 24"/>
            <p:cNvCxnSpPr>
              <a:stCxn id="23577" idx="0"/>
              <a:endCxn id="13" idx="2"/>
            </p:cNvCxnSpPr>
            <p:nvPr/>
          </p:nvCxnSpPr>
          <p:spPr>
            <a:xfrm rot="5400000" flipH="1" flipV="1">
              <a:off x="2123799" y="2480721"/>
              <a:ext cx="788992" cy="2822077"/>
            </a:xfrm>
            <a:prstGeom prst="bentConnector2">
              <a:avLst/>
            </a:prstGeom>
            <a:ln w="25400">
              <a:solidFill>
                <a:schemeClr val="tx2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576" name="Rectangle 38"/>
            <p:cNvSpPr>
              <a:spLocks noChangeArrowheads="1"/>
            </p:cNvSpPr>
            <p:nvPr/>
          </p:nvSpPr>
          <p:spPr bwMode="auto">
            <a:xfrm>
              <a:off x="1142976" y="3143248"/>
              <a:ext cx="228601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indent="-457200"/>
              <a:r>
                <a:rPr lang="fr-FR" sz="1600" i="1">
                  <a:solidFill>
                    <a:schemeClr val="tx1"/>
                  </a:solidFill>
                </a:rPr>
                <a:t>Signal de détection</a:t>
              </a:r>
            </a:p>
          </p:txBody>
        </p:sp>
      </p:grp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5000625" y="3162300"/>
            <a:ext cx="22860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/>
            <a:r>
              <a:rPr lang="fr-FR" sz="1600" i="1">
                <a:solidFill>
                  <a:schemeClr val="tx1"/>
                </a:solidFill>
              </a:rPr>
              <a:t>Signal d’erreur</a:t>
            </a:r>
          </a:p>
        </p:txBody>
      </p:sp>
      <p:grpSp>
        <p:nvGrpSpPr>
          <p:cNvPr id="28" name="Groupe 27"/>
          <p:cNvGrpSpPr>
            <a:grpSpLocks/>
          </p:cNvGrpSpPr>
          <p:nvPr/>
        </p:nvGrpSpPr>
        <p:grpSpPr bwMode="auto">
          <a:xfrm>
            <a:off x="5429250" y="4964113"/>
            <a:ext cx="2214563" cy="1203325"/>
            <a:chOff x="5429256" y="4963365"/>
            <a:chExt cx="2214578" cy="1203433"/>
          </a:xfrm>
        </p:grpSpPr>
        <p:grpSp>
          <p:nvGrpSpPr>
            <p:cNvPr id="23564" name="Groupe 25"/>
            <p:cNvGrpSpPr>
              <a:grpSpLocks/>
            </p:cNvGrpSpPr>
            <p:nvPr/>
          </p:nvGrpSpPr>
          <p:grpSpPr bwMode="auto">
            <a:xfrm>
              <a:off x="5429256" y="4963365"/>
              <a:ext cx="2214578" cy="1161643"/>
              <a:chOff x="5429256" y="4963365"/>
              <a:chExt cx="2214578" cy="1161643"/>
            </a:xfrm>
          </p:grpSpPr>
          <p:cxnSp>
            <p:nvCxnSpPr>
              <p:cNvPr id="30" name="Connecteur en angle 24"/>
              <p:cNvCxnSpPr>
                <a:stCxn id="21" idx="2"/>
                <a:endCxn id="23559" idx="3"/>
              </p:cNvCxnSpPr>
              <p:nvPr/>
            </p:nvCxnSpPr>
            <p:spPr>
              <a:xfrm rot="5400000">
                <a:off x="6080896" y="4311725"/>
                <a:ext cx="804934" cy="2108214"/>
              </a:xfrm>
              <a:prstGeom prst="bentConnector2">
                <a:avLst/>
              </a:prstGeom>
              <a:ln w="25400">
                <a:solidFill>
                  <a:schemeClr val="tx2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569" name="Rectangle 40"/>
              <p:cNvSpPr>
                <a:spLocks noChangeArrowheads="1"/>
              </p:cNvSpPr>
              <p:nvPr/>
            </p:nvSpPr>
            <p:spPr bwMode="auto">
              <a:xfrm>
                <a:off x="5929322" y="5786454"/>
                <a:ext cx="1714512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indent="-457200"/>
                <a:r>
                  <a:rPr lang="fr-FR" sz="1600" i="1">
                    <a:solidFill>
                      <a:schemeClr val="tx1"/>
                    </a:solidFill>
                  </a:rPr>
                  <a:t>Point d’inversion</a:t>
                </a:r>
              </a:p>
            </p:txBody>
          </p:sp>
        </p:grpSp>
        <p:grpSp>
          <p:nvGrpSpPr>
            <p:cNvPr id="23565" name="Groupe 43"/>
            <p:cNvGrpSpPr>
              <a:grpSpLocks/>
            </p:cNvGrpSpPr>
            <p:nvPr/>
          </p:nvGrpSpPr>
          <p:grpSpPr bwMode="auto">
            <a:xfrm>
              <a:off x="5715008" y="5643578"/>
              <a:ext cx="357190" cy="523220"/>
              <a:chOff x="8001024" y="5477548"/>
              <a:chExt cx="357190" cy="523220"/>
            </a:xfrm>
          </p:grpSpPr>
          <p:sp>
            <p:nvSpPr>
              <p:cNvPr id="42" name="Ellipse 41"/>
              <p:cNvSpPr/>
              <p:nvPr/>
            </p:nvSpPr>
            <p:spPr>
              <a:xfrm>
                <a:off x="8072462" y="5643548"/>
                <a:ext cx="214313" cy="214332"/>
              </a:xfrm>
              <a:prstGeom prst="ellipse">
                <a:avLst/>
              </a:prstGeom>
              <a:noFill/>
              <a:ln w="12700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fr-FR"/>
              </a:p>
            </p:txBody>
          </p:sp>
          <p:sp>
            <p:nvSpPr>
              <p:cNvPr id="23567" name="Rectangle 42"/>
              <p:cNvSpPr>
                <a:spLocks noChangeArrowheads="1"/>
              </p:cNvSpPr>
              <p:nvPr/>
            </p:nvSpPr>
            <p:spPr bwMode="auto">
              <a:xfrm>
                <a:off x="8001024" y="5477548"/>
                <a:ext cx="357190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indent="-457200"/>
                <a:r>
                  <a:rPr lang="fr-FR" sz="2800"/>
                  <a:t>-</a:t>
                </a: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re 1"/>
          <p:cNvSpPr txBox="1">
            <a:spLocks/>
          </p:cNvSpPr>
          <p:nvPr/>
        </p:nvSpPr>
        <p:spPr>
          <a:xfrm>
            <a:off x="1357290" y="71414"/>
            <a:ext cx="6643734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Exemple de système biologique régulé</a:t>
            </a:r>
          </a:p>
        </p:txBody>
      </p:sp>
      <p:sp>
        <p:nvSpPr>
          <p:cNvPr id="24580" name="Rectangle 10"/>
          <p:cNvSpPr>
            <a:spLocks noChangeArrowheads="1"/>
          </p:cNvSpPr>
          <p:nvPr/>
        </p:nvSpPr>
        <p:spPr bwMode="auto">
          <a:xfrm>
            <a:off x="285750" y="608013"/>
            <a:ext cx="8429625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-457200" algn="l"/>
            <a:r>
              <a:rPr lang="fr-FR" sz="2000">
                <a:solidFill>
                  <a:srgbClr val="1F497D"/>
                </a:solidFill>
              </a:rPr>
              <a:t>Le réflexe myotatique = système de régulation de la longueur du muscle</a:t>
            </a:r>
          </a:p>
          <a:p>
            <a:pPr indent="-457200" algn="r"/>
            <a:r>
              <a:rPr lang="fr-FR">
                <a:solidFill>
                  <a:srgbClr val="1F497D"/>
                </a:solidFill>
              </a:rPr>
              <a:t>(Expérience de C. Sherrington, 1857-1952)</a:t>
            </a:r>
          </a:p>
        </p:txBody>
      </p:sp>
      <p:grpSp>
        <p:nvGrpSpPr>
          <p:cNvPr id="14" name="Groupe 13"/>
          <p:cNvGrpSpPr>
            <a:grpSpLocks/>
          </p:cNvGrpSpPr>
          <p:nvPr/>
        </p:nvGrpSpPr>
        <p:grpSpPr bwMode="auto">
          <a:xfrm>
            <a:off x="0" y="1285875"/>
            <a:ext cx="8715375" cy="5413375"/>
            <a:chOff x="-32" y="1285860"/>
            <a:chExt cx="8715436" cy="5414098"/>
          </a:xfrm>
        </p:grpSpPr>
        <p:pic>
          <p:nvPicPr>
            <p:cNvPr id="26" name="Picture 7" descr="fibresintrafusale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992940" y="1285860"/>
              <a:ext cx="4722464" cy="5414098"/>
            </a:xfrm>
            <a:prstGeom prst="round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63500"/>
            </a:effectLst>
          </p:spPr>
        </p:pic>
        <p:grpSp>
          <p:nvGrpSpPr>
            <p:cNvPr id="24583" name="Groupe 11"/>
            <p:cNvGrpSpPr>
              <a:grpSpLocks/>
            </p:cNvGrpSpPr>
            <p:nvPr/>
          </p:nvGrpSpPr>
          <p:grpSpPr bwMode="auto">
            <a:xfrm>
              <a:off x="-32" y="1571612"/>
              <a:ext cx="5786478" cy="3861041"/>
              <a:chOff x="-32" y="1571612"/>
              <a:chExt cx="5786478" cy="3861041"/>
            </a:xfrm>
          </p:grpSpPr>
          <p:sp>
            <p:nvSpPr>
              <p:cNvPr id="24584" name="Text Box 11"/>
              <p:cNvSpPr txBox="1">
                <a:spLocks noChangeArrowheads="1"/>
              </p:cNvSpPr>
              <p:nvPr/>
            </p:nvSpPr>
            <p:spPr bwMode="auto">
              <a:xfrm>
                <a:off x="-32" y="4786322"/>
                <a:ext cx="3929057" cy="6463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u="sng">
                    <a:latin typeface="Arial" charset="0"/>
                  </a:rPr>
                  <a:t>Voie afférente</a:t>
                </a:r>
                <a:r>
                  <a:rPr lang="fr-FR">
                    <a:latin typeface="Arial" charset="0"/>
                  </a:rPr>
                  <a:t>:</a:t>
                </a:r>
              </a:p>
              <a:p>
                <a:r>
                  <a:rPr lang="fr-FR">
                    <a:latin typeface="Arial" charset="0"/>
                  </a:rPr>
                  <a:t>Fibres sensitives fusoriales Ia ou IIa</a:t>
                </a:r>
              </a:p>
            </p:txBody>
          </p:sp>
          <p:sp>
            <p:nvSpPr>
              <p:cNvPr id="24585" name="Rectangle 30"/>
              <p:cNvSpPr>
                <a:spLocks noChangeArrowheads="1"/>
              </p:cNvSpPr>
              <p:nvPr/>
            </p:nvSpPr>
            <p:spPr bwMode="auto">
              <a:xfrm>
                <a:off x="1643074" y="1785926"/>
                <a:ext cx="1857356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indent="-457200" algn="r"/>
                <a:r>
                  <a:rPr lang="fr-FR">
                    <a:solidFill>
                      <a:schemeClr val="tx1"/>
                    </a:solidFill>
                  </a:rPr>
                  <a:t>Moelle épinière</a:t>
                </a:r>
              </a:p>
            </p:txBody>
          </p:sp>
          <p:sp>
            <p:nvSpPr>
              <p:cNvPr id="24586" name="Text Box 11"/>
              <p:cNvSpPr txBox="1">
                <a:spLocks noChangeArrowheads="1"/>
              </p:cNvSpPr>
              <p:nvPr/>
            </p:nvSpPr>
            <p:spPr bwMode="auto">
              <a:xfrm>
                <a:off x="357159" y="2862860"/>
                <a:ext cx="3286147" cy="9233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fr-FR" u="sng">
                    <a:solidFill>
                      <a:srgbClr val="C00000"/>
                    </a:solidFill>
                    <a:latin typeface="Arial" charset="0"/>
                  </a:rPr>
                  <a:t>Voies efférentes</a:t>
                </a:r>
                <a:r>
                  <a:rPr lang="fr-FR">
                    <a:solidFill>
                      <a:srgbClr val="C00000"/>
                    </a:solidFill>
                    <a:latin typeface="Arial" charset="0"/>
                  </a:rPr>
                  <a:t>:</a:t>
                </a:r>
              </a:p>
              <a:p>
                <a:r>
                  <a:rPr lang="fr-FR">
                    <a:solidFill>
                      <a:srgbClr val="C00000"/>
                    </a:solidFill>
                    <a:latin typeface="Arial" charset="0"/>
                  </a:rPr>
                  <a:t>Fibres motrices fusoriales (</a:t>
                </a:r>
                <a:r>
                  <a:rPr lang="el-GR">
                    <a:solidFill>
                      <a:srgbClr val="C00000"/>
                    </a:solidFill>
                    <a:latin typeface="Arial" charset="0"/>
                  </a:rPr>
                  <a:t>γ</a:t>
                </a:r>
                <a:r>
                  <a:rPr lang="fr-FR">
                    <a:solidFill>
                      <a:srgbClr val="C00000"/>
                    </a:solidFill>
                    <a:latin typeface="Arial" charset="0"/>
                  </a:rPr>
                  <a:t>) et extrafusoriales (</a:t>
                </a:r>
                <a:r>
                  <a:rPr lang="el-GR">
                    <a:solidFill>
                      <a:srgbClr val="C00000"/>
                    </a:solidFill>
                    <a:latin typeface="Arial" charset="0"/>
                  </a:rPr>
                  <a:t>α</a:t>
                </a:r>
                <a:r>
                  <a:rPr lang="fr-FR">
                    <a:solidFill>
                      <a:srgbClr val="C00000"/>
                    </a:solidFill>
                    <a:latin typeface="Arial" charset="0"/>
                  </a:rPr>
                  <a:t>) </a:t>
                </a:r>
              </a:p>
            </p:txBody>
          </p:sp>
          <p:cxnSp>
            <p:nvCxnSpPr>
              <p:cNvPr id="13" name="Connecteur droit 12"/>
              <p:cNvCxnSpPr/>
              <p:nvPr/>
            </p:nvCxnSpPr>
            <p:spPr>
              <a:xfrm>
                <a:off x="3571868" y="2000330"/>
                <a:ext cx="857256" cy="1588"/>
              </a:xfrm>
              <a:prstGeom prst="line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Connecteur droit 15"/>
              <p:cNvCxnSpPr>
                <a:stCxn id="24586" idx="3"/>
              </p:cNvCxnSpPr>
              <p:nvPr/>
            </p:nvCxnSpPr>
            <p:spPr>
              <a:xfrm flipV="1">
                <a:off x="3643306" y="3072037"/>
                <a:ext cx="785817" cy="252446"/>
              </a:xfrm>
              <a:prstGeom prst="line">
                <a:avLst/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onnecteur droit 18"/>
              <p:cNvCxnSpPr>
                <a:stCxn id="24586" idx="3"/>
              </p:cNvCxnSpPr>
              <p:nvPr/>
            </p:nvCxnSpPr>
            <p:spPr>
              <a:xfrm flipV="1">
                <a:off x="3643306" y="1571648"/>
                <a:ext cx="2143140" cy="1752834"/>
              </a:xfrm>
              <a:prstGeom prst="line">
                <a:avLst/>
              </a:prstGeom>
              <a:ln w="254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necteur droit 21"/>
              <p:cNvCxnSpPr/>
              <p:nvPr/>
            </p:nvCxnSpPr>
            <p:spPr>
              <a:xfrm flipV="1">
                <a:off x="3857620" y="5144000"/>
                <a:ext cx="1071570" cy="109553"/>
              </a:xfrm>
              <a:prstGeom prst="line">
                <a:avLst/>
              </a:prstGeom>
              <a:ln w="25400"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5" descr="F:\myotatique\rotule 1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44" y="1000108"/>
            <a:ext cx="8893007" cy="5152957"/>
          </a:xfrm>
          <a:prstGeom prst="round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1357290" y="142852"/>
            <a:ext cx="6643734" cy="500066"/>
          </a:xfrm>
          <a:prstGeom prst="rect">
            <a:avLst/>
          </a:prstGeom>
          <a:noFill/>
          <a:effectLst>
            <a:softEdge rad="3175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anchor="ctr"/>
          <a:lstStyle/>
          <a:p>
            <a:pPr marL="457200" indent="-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Réflexe </a:t>
            </a:r>
            <a:r>
              <a:rPr lang="fr-FR" sz="2400" u="dash" dirty="0" err="1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myotatique</a:t>
            </a:r>
            <a:r>
              <a:rPr lang="fr-FR" sz="2400" u="dash" dirty="0">
                <a:solidFill>
                  <a:schemeClr val="tx2"/>
                </a:solidFill>
                <a:latin typeface="Maiandra GD" pitchFamily="34" charset="0"/>
                <a:ea typeface="+mj-ea"/>
                <a:cs typeface="+mj-cs"/>
              </a:rPr>
              <a:t> rotulien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ésentation de thèse_V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thèse_V2</Template>
  <TotalTime>2770</TotalTime>
  <Words>1610</Words>
  <Application>Microsoft Office PowerPoint</Application>
  <PresentationFormat>Affichage à l'écran (4:3)</PresentationFormat>
  <Paragraphs>451</Paragraphs>
  <Slides>52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52</vt:i4>
      </vt:variant>
    </vt:vector>
  </HeadingPairs>
  <TitlesOfParts>
    <vt:vector size="58" baseType="lpstr">
      <vt:lpstr>Arial</vt:lpstr>
      <vt:lpstr>Maiandra GD</vt:lpstr>
      <vt:lpstr>Times New Roman</vt:lpstr>
      <vt:lpstr>Calibri</vt:lpstr>
      <vt:lpstr>Symbol</vt:lpstr>
      <vt:lpstr>Présentation de thèse_V2</vt:lpstr>
      <vt:lpstr>Diapositive 1</vt:lpstr>
      <vt:lpstr>Diapositive 2</vt:lpstr>
      <vt:lpstr>Diapositive 3</vt:lpstr>
      <vt:lpstr>Diapositive 4</vt:lpstr>
      <vt:lpstr>Diapositive 5</vt:lpstr>
      <vt:lpstr>Diapositive 6</vt:lpstr>
      <vt:lpstr>Diapositive 7</vt:lpstr>
      <vt:lpstr>Diapositive 8</vt:lpstr>
      <vt:lpstr>Diapositive 9</vt:lpstr>
      <vt:lpstr>Diapositive 10</vt:lpstr>
      <vt:lpstr>Diapositive 11</vt:lpstr>
      <vt:lpstr>Diapositive 12</vt:lpstr>
      <vt:lpstr>Diapositive 13</vt:lpstr>
      <vt:lpstr>Diapositive 14</vt:lpstr>
      <vt:lpstr>Diapositive 15</vt:lpstr>
      <vt:lpstr>Diapositive 16</vt:lpstr>
      <vt:lpstr>Diapositive 17</vt:lpstr>
      <vt:lpstr>Diapositive 18</vt:lpstr>
      <vt:lpstr>Diapositive 19</vt:lpstr>
      <vt:lpstr>Diapositive 20</vt:lpstr>
      <vt:lpstr>Diapositive 21</vt:lpstr>
      <vt:lpstr>Diapositive 22</vt:lpstr>
      <vt:lpstr>Diapositive 23</vt:lpstr>
      <vt:lpstr>Diapositive 24</vt:lpstr>
      <vt:lpstr>Diapositive 25</vt:lpstr>
      <vt:lpstr>Diapositive 26</vt:lpstr>
      <vt:lpstr>Diapositive 27</vt:lpstr>
      <vt:lpstr>Diapositive 28</vt:lpstr>
      <vt:lpstr>Diapositive 29</vt:lpstr>
      <vt:lpstr>Diapositive 30</vt:lpstr>
      <vt:lpstr>Diapositive 31</vt:lpstr>
      <vt:lpstr>Diapositive 32</vt:lpstr>
      <vt:lpstr>Diapositive 33</vt:lpstr>
      <vt:lpstr>Diapositive 34</vt:lpstr>
      <vt:lpstr>Diapositive 35</vt:lpstr>
      <vt:lpstr>Diapositive 36</vt:lpstr>
      <vt:lpstr>Diapositive 37</vt:lpstr>
      <vt:lpstr>Diapositive 38</vt:lpstr>
      <vt:lpstr>Diapositive 39</vt:lpstr>
      <vt:lpstr>Diapositive 40</vt:lpstr>
      <vt:lpstr>Diapositive 41</vt:lpstr>
      <vt:lpstr>Diapositive 42</vt:lpstr>
      <vt:lpstr>Diapositive 43</vt:lpstr>
      <vt:lpstr>Diapositive 44</vt:lpstr>
      <vt:lpstr>Diapositive 45</vt:lpstr>
      <vt:lpstr>Diapositive 46</vt:lpstr>
      <vt:lpstr>Diapositive 47</vt:lpstr>
      <vt:lpstr>Diapositive 48</vt:lpstr>
      <vt:lpstr>Diapositive 49</vt:lpstr>
      <vt:lpstr>Diapositive 50</vt:lpstr>
      <vt:lpstr>Diapositive 51</vt:lpstr>
      <vt:lpstr>Diapositive 52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Pascal SALVETTI</dc:creator>
  <cp:lastModifiedBy>tjoly</cp:lastModifiedBy>
  <cp:revision>210</cp:revision>
  <dcterms:created xsi:type="dcterms:W3CDTF">2008-09-25T07:46:53Z</dcterms:created>
  <dcterms:modified xsi:type="dcterms:W3CDTF">2012-09-21T13:08:22Z</dcterms:modified>
</cp:coreProperties>
</file>

<file path=docProps/thumbnail.jpeg>
</file>